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4"/>
    <p:sldMasterId id="2147483648" r:id="rId5"/>
    <p:sldMasterId id="2147483679" r:id="rId6"/>
    <p:sldMasterId id="2147483682" r:id="rId7"/>
    <p:sldMasterId id="2147483727" r:id="rId8"/>
    <p:sldMasterId id="2147483707" r:id="rId9"/>
    <p:sldMasterId id="2147483712" r:id="rId10"/>
  </p:sldMasterIdLst>
  <p:notesMasterIdLst>
    <p:notesMasterId r:id="rId54"/>
  </p:notesMasterIdLst>
  <p:sldIdLst>
    <p:sldId id="382" r:id="rId11"/>
    <p:sldId id="381" r:id="rId12"/>
    <p:sldId id="407" r:id="rId13"/>
    <p:sldId id="500" r:id="rId14"/>
    <p:sldId id="378" r:id="rId15"/>
    <p:sldId id="396" r:id="rId16"/>
    <p:sldId id="276" r:id="rId17"/>
    <p:sldId id="409" r:id="rId18"/>
    <p:sldId id="460" r:id="rId19"/>
    <p:sldId id="462" r:id="rId20"/>
    <p:sldId id="408" r:id="rId21"/>
    <p:sldId id="463" r:id="rId22"/>
    <p:sldId id="410" r:id="rId23"/>
    <p:sldId id="413" r:id="rId24"/>
    <p:sldId id="419" r:id="rId25"/>
    <p:sldId id="420" r:id="rId26"/>
    <p:sldId id="425" r:id="rId27"/>
    <p:sldId id="426" r:id="rId28"/>
    <p:sldId id="427" r:id="rId29"/>
    <p:sldId id="432" r:id="rId30"/>
    <p:sldId id="436" r:id="rId31"/>
    <p:sldId id="437" r:id="rId32"/>
    <p:sldId id="499" r:id="rId33"/>
    <p:sldId id="495" r:id="rId34"/>
    <p:sldId id="518" r:id="rId35"/>
    <p:sldId id="536" r:id="rId36"/>
    <p:sldId id="509" r:id="rId37"/>
    <p:sldId id="522" r:id="rId38"/>
    <p:sldId id="524" r:id="rId39"/>
    <p:sldId id="511" r:id="rId40"/>
    <p:sldId id="523" r:id="rId41"/>
    <p:sldId id="512" r:id="rId42"/>
    <p:sldId id="520" r:id="rId43"/>
    <p:sldId id="521" r:id="rId44"/>
    <p:sldId id="525" r:id="rId45"/>
    <p:sldId id="527" r:id="rId46"/>
    <p:sldId id="535" r:id="rId47"/>
    <p:sldId id="528" r:id="rId48"/>
    <p:sldId id="529" r:id="rId49"/>
    <p:sldId id="530" r:id="rId50"/>
    <p:sldId id="537" r:id="rId51"/>
    <p:sldId id="538" r:id="rId52"/>
    <p:sldId id="539" r:id="rId53"/>
  </p:sldIdLst>
  <p:sldSz cx="9144000" cy="5143500" type="screen16x9"/>
  <p:notesSz cx="6797675" cy="9926638"/>
  <p:defaultTextStyle>
    <a:defPPr>
      <a:defRPr lang="de-DE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310" userDrawn="1">
          <p15:clr>
            <a:srgbClr val="A4A3A4"/>
          </p15:clr>
        </p15:guide>
        <p15:guide id="4" orient="horz" pos="1434" userDrawn="1">
          <p15:clr>
            <a:srgbClr val="A4A3A4"/>
          </p15:clr>
        </p15:guide>
        <p15:guide id="5" orient="horz" pos="1620">
          <p15:clr>
            <a:srgbClr val="A4A3A4"/>
          </p15:clr>
        </p15:guide>
        <p15:guide id="6" orient="horz" pos="1076">
          <p15:clr>
            <a:srgbClr val="A4A3A4"/>
          </p15:clr>
        </p15:guide>
        <p15:guide id="7" pos="2880">
          <p15:clr>
            <a:srgbClr val="A4A3A4"/>
          </p15:clr>
        </p15:guide>
        <p15:guide id="8" pos="548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rin Stockhammer" initials="KS" lastIdx="1" clrIdx="0">
    <p:extLst>
      <p:ext uri="{19B8F6BF-5375-455C-9EA6-DF929625EA0E}">
        <p15:presenceInfo xmlns:p15="http://schemas.microsoft.com/office/powerpoint/2012/main" userId="d8025dfdf762e5d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0F0"/>
    <a:srgbClr val="CEDFDF"/>
    <a:srgbClr val="B7BCBC"/>
    <a:srgbClr val="40A0A0"/>
    <a:srgbClr val="1B8A89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F42AE3-74E1-3440-A540-2D5393ED7602}" v="605" dt="2021-04-16T16:08:24.039"/>
  </p1510:revLst>
</p1510:revInfo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17" autoAdjust="0"/>
    <p:restoredTop sz="95597" autoAdjust="0"/>
  </p:normalViewPr>
  <p:slideViewPr>
    <p:cSldViewPr snapToGrid="0" snapToObjects="1" showGuides="1">
      <p:cViewPr varScale="1">
        <p:scale>
          <a:sx n="118" d="100"/>
          <a:sy n="118" d="100"/>
        </p:scale>
        <p:origin x="451" y="77"/>
      </p:cViewPr>
      <p:guideLst>
        <p:guide orient="horz" pos="2160"/>
        <p:guide pos="3840"/>
        <p:guide pos="7310"/>
        <p:guide orient="horz" pos="1434"/>
        <p:guide orient="horz" pos="1620"/>
        <p:guide orient="horz" pos="1076"/>
        <p:guide pos="2880"/>
        <p:guide pos="5483"/>
      </p:guideLst>
    </p:cSldViewPr>
  </p:slideViewPr>
  <p:outlineViewPr>
    <p:cViewPr>
      <p:scale>
        <a:sx n="33" d="100"/>
        <a:sy n="33" d="100"/>
      </p:scale>
      <p:origin x="0" y="114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1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tableStyles" Target="tableStyle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notesMaster" Target="notesMasters/notesMaster1.xml"/><Relationship Id="rId11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%23CSO\LSD\2020\IPZK2020\IPZK202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%23CSO\LSD\2020\IPZK2020\IPZK202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%23CSO\LSD\2020\IPZK2020\IPZK2020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%23CSO\LSD\2020\IPZK2020\IPZK2020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%23CSO\LSD\2020\IPZK2020\IPZK2020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%23CSO\LSD\2020\IPZK2020\IPZK2020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%23CSO\LSD\2020\IPZK2020\IPZK2020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%23CSO\LSD\2020\IPZK2020\IPZK202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76635514018691E-2"/>
          <c:y val="5.1999999999999998E-2"/>
          <c:w val="0.90654205607476634"/>
          <c:h val="0.82799999999999996"/>
        </c:manualLayout>
      </c:layout>
      <c:lineChart>
        <c:grouping val="standard"/>
        <c:varyColors val="0"/>
        <c:ser>
          <c:idx val="0"/>
          <c:order val="0"/>
          <c:tx>
            <c:strRef>
              <c:f>IPZK2020!$C$22</c:f>
              <c:strCache>
                <c:ptCount val="1"/>
                <c:pt idx="0">
                  <c:v>Geomean 2019</c:v>
                </c:pt>
              </c:strCache>
            </c:strRef>
          </c:tx>
          <c:spPr>
            <a:ln w="38100">
              <a:noFill/>
              <a:prstDash val="solid"/>
            </a:ln>
          </c:spPr>
          <c:marker>
            <c:symbol val="square"/>
            <c:size val="5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c:spPr>
          </c:marker>
          <c:cat>
            <c:strRef>
              <c:f>IPZK2020!$D$1:$AP$1</c:f>
              <c:strCache>
                <c:ptCount val="39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  <c:pt idx="32">
                  <c:v>2014</c:v>
                </c:pt>
                <c:pt idx="33">
                  <c:v>2015</c:v>
                </c:pt>
                <c:pt idx="34">
                  <c:v>2016</c:v>
                </c:pt>
                <c:pt idx="35">
                  <c:v>2017</c:v>
                </c:pt>
                <c:pt idx="36">
                  <c:v>2018</c:v>
                </c:pt>
                <c:pt idx="37">
                  <c:v>2019</c:v>
                </c:pt>
                <c:pt idx="38">
                  <c:v>2020</c:v>
                </c:pt>
              </c:strCache>
            </c:strRef>
          </c:cat>
          <c:val>
            <c:numRef>
              <c:f>IPZK2020!$D$22:$AP$22</c:f>
              <c:numCache>
                <c:formatCode>General</c:formatCode>
                <c:ptCount val="39"/>
                <c:pt idx="0">
                  <c:v>101.62318257682139</c:v>
                </c:pt>
                <c:pt idx="1">
                  <c:v>109.73622953149405</c:v>
                </c:pt>
                <c:pt idx="2">
                  <c:v>97.001418129702373</c:v>
                </c:pt>
                <c:pt idx="3">
                  <c:v>80.667054947134631</c:v>
                </c:pt>
                <c:pt idx="4">
                  <c:v>98.299715270381213</c:v>
                </c:pt>
                <c:pt idx="5">
                  <c:v>104.21866584061073</c:v>
                </c:pt>
                <c:pt idx="6">
                  <c:v>97.933366689073779</c:v>
                </c:pt>
                <c:pt idx="7">
                  <c:v>99.375574394592107</c:v>
                </c:pt>
                <c:pt idx="8">
                  <c:v>113.87883677891836</c:v>
                </c:pt>
                <c:pt idx="9">
                  <c:v>122.74087733889765</c:v>
                </c:pt>
                <c:pt idx="10">
                  <c:v>131.70958546235775</c:v>
                </c:pt>
                <c:pt idx="11">
                  <c:v>134.29415497218764</c:v>
                </c:pt>
                <c:pt idx="12">
                  <c:v>135.60036712043555</c:v>
                </c:pt>
                <c:pt idx="13">
                  <c:v>151.46312784343897</c:v>
                </c:pt>
                <c:pt idx="14">
                  <c:v>137.42437071273608</c:v>
                </c:pt>
                <c:pt idx="15">
                  <c:v>113.75395655697606</c:v>
                </c:pt>
                <c:pt idx="16">
                  <c:v>100.62158794765811</c:v>
                </c:pt>
                <c:pt idx="17">
                  <c:v>94.65665040446531</c:v>
                </c:pt>
                <c:pt idx="18">
                  <c:v>100</c:v>
                </c:pt>
                <c:pt idx="19">
                  <c:v>106.38444368114087</c:v>
                </c:pt>
                <c:pt idx="20">
                  <c:v>106.53523786047742</c:v>
                </c:pt>
                <c:pt idx="21">
                  <c:v>99.098530709328941</c:v>
                </c:pt>
                <c:pt idx="22">
                  <c:v>124.34526326811576</c:v>
                </c:pt>
                <c:pt idx="23">
                  <c:v>101.2175779687134</c:v>
                </c:pt>
                <c:pt idx="24">
                  <c:v>87.896578008530426</c:v>
                </c:pt>
                <c:pt idx="25">
                  <c:v>85.529563560533205</c:v>
                </c:pt>
                <c:pt idx="26">
                  <c:v>102.29265327619544</c:v>
                </c:pt>
                <c:pt idx="27">
                  <c:v>93.864815010002459</c:v>
                </c:pt>
                <c:pt idx="28">
                  <c:v>82.739891150637021</c:v>
                </c:pt>
                <c:pt idx="29">
                  <c:v>75.854986186752257</c:v>
                </c:pt>
                <c:pt idx="30">
                  <c:v>76.671128145881127</c:v>
                </c:pt>
                <c:pt idx="31">
                  <c:v>77.635963853673502</c:v>
                </c:pt>
                <c:pt idx="32">
                  <c:v>80.186132273318265</c:v>
                </c:pt>
                <c:pt idx="33">
                  <c:v>72.997301322779748</c:v>
                </c:pt>
                <c:pt idx="34">
                  <c:v>75.995790994073857</c:v>
                </c:pt>
                <c:pt idx="35">
                  <c:v>73.976091864925777</c:v>
                </c:pt>
                <c:pt idx="36">
                  <c:v>73.182331517502291</c:v>
                </c:pt>
                <c:pt idx="37">
                  <c:v>62.683932327028558</c:v>
                </c:pt>
                <c:pt idx="38">
                  <c:v>71.019174786378073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481-4485-B708-B6A41075DCF3}"/>
            </c:ext>
          </c:extLst>
        </c:ser>
        <c:ser>
          <c:idx val="1"/>
          <c:order val="1"/>
          <c:tx>
            <c:strRef>
              <c:f>IPZK2020!$C$23</c:f>
              <c:strCache>
                <c:ptCount val="1"/>
                <c:pt idx="0">
                  <c:v>Lower CL</c:v>
                </c:pt>
              </c:strCache>
            </c:strRef>
          </c:tx>
          <c:spPr>
            <a:ln w="19050">
              <a:solidFill>
                <a:schemeClr val="accent2">
                  <a:lumMod val="50000"/>
                </a:schemeClr>
              </a:solidFill>
              <a:prstDash val="dash"/>
            </a:ln>
          </c:spPr>
          <c:marker>
            <c:symbol val="none"/>
          </c:marker>
          <c:cat>
            <c:strRef>
              <c:f>IPZK2020!$D$1:$AP$1</c:f>
              <c:strCache>
                <c:ptCount val="39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  <c:pt idx="32">
                  <c:v>2014</c:v>
                </c:pt>
                <c:pt idx="33">
                  <c:v>2015</c:v>
                </c:pt>
                <c:pt idx="34">
                  <c:v>2016</c:v>
                </c:pt>
                <c:pt idx="35">
                  <c:v>2017</c:v>
                </c:pt>
                <c:pt idx="36">
                  <c:v>2018</c:v>
                </c:pt>
                <c:pt idx="37">
                  <c:v>2019</c:v>
                </c:pt>
                <c:pt idx="38">
                  <c:v>2020</c:v>
                </c:pt>
              </c:strCache>
            </c:strRef>
          </c:cat>
          <c:val>
            <c:numRef>
              <c:f>IPZK2020!$D$23:$AP$23</c:f>
              <c:numCache>
                <c:formatCode>_(* #,##0_);_(* \(#,##0\);_(* "-"??_);_(@_)</c:formatCode>
                <c:ptCount val="39"/>
                <c:pt idx="0">
                  <c:v>92.059911227881599</c:v>
                </c:pt>
                <c:pt idx="1">
                  <c:v>92.148404689397111</c:v>
                </c:pt>
                <c:pt idx="2">
                  <c:v>87.973089707609333</c:v>
                </c:pt>
                <c:pt idx="3">
                  <c:v>84.890666985131674</c:v>
                </c:pt>
                <c:pt idx="4">
                  <c:v>86.213968671005745</c:v>
                </c:pt>
                <c:pt idx="5">
                  <c:v>88.960848709221551</c:v>
                </c:pt>
                <c:pt idx="6">
                  <c:v>91.876515196751669</c:v>
                </c:pt>
                <c:pt idx="7">
                  <c:v>96.861447821500377</c:v>
                </c:pt>
                <c:pt idx="8">
                  <c:v>104.71061483648813</c:v>
                </c:pt>
                <c:pt idx="9">
                  <c:v>113.47238311339345</c:v>
                </c:pt>
                <c:pt idx="10">
                  <c:v>121.49471547142772</c:v>
                </c:pt>
                <c:pt idx="11">
                  <c:v>127.45697736908105</c:v>
                </c:pt>
                <c:pt idx="12">
                  <c:v>130.78593180868216</c:v>
                </c:pt>
                <c:pt idx="13">
                  <c:v>130.09128003025418</c:v>
                </c:pt>
                <c:pt idx="14">
                  <c:v>122.22220895284727</c:v>
                </c:pt>
                <c:pt idx="15">
                  <c:v>109.89661829979499</c:v>
                </c:pt>
                <c:pt idx="16">
                  <c:v>98.868772516470628</c:v>
                </c:pt>
                <c:pt idx="17">
                  <c:v>92.745287713222254</c:v>
                </c:pt>
                <c:pt idx="18">
                  <c:v>92.035707887979939</c:v>
                </c:pt>
                <c:pt idx="19">
                  <c:v>94.242073207141573</c:v>
                </c:pt>
                <c:pt idx="20">
                  <c:v>96.644493541131752</c:v>
                </c:pt>
                <c:pt idx="21">
                  <c:v>98.218904878485688</c:v>
                </c:pt>
                <c:pt idx="22">
                  <c:v>98.595091658207437</c:v>
                </c:pt>
                <c:pt idx="23">
                  <c:v>93.907684958500028</c:v>
                </c:pt>
                <c:pt idx="24">
                  <c:v>88.240003184649993</c:v>
                </c:pt>
                <c:pt idx="25">
                  <c:v>85.146911884715678</c:v>
                </c:pt>
                <c:pt idx="26">
                  <c:v>84.149718357516775</c:v>
                </c:pt>
                <c:pt idx="27">
                  <c:v>81.070559901275843</c:v>
                </c:pt>
                <c:pt idx="28">
                  <c:v>76.214963874126695</c:v>
                </c:pt>
                <c:pt idx="29">
                  <c:v>71.910710375987748</c:v>
                </c:pt>
                <c:pt idx="30">
                  <c:v>69.639656853963899</c:v>
                </c:pt>
                <c:pt idx="31">
                  <c:v>68.853446388407889</c:v>
                </c:pt>
                <c:pt idx="32">
                  <c:v>68.399713381501158</c:v>
                </c:pt>
                <c:pt idx="33" formatCode="0">
                  <c:v>67.330148683346266</c:v>
                </c:pt>
                <c:pt idx="34" formatCode="0">
                  <c:v>66.267231942039373</c:v>
                </c:pt>
                <c:pt idx="35" formatCode="0">
                  <c:v>64.634501701797333</c:v>
                </c:pt>
                <c:pt idx="36" formatCode="0">
                  <c:v>62.542783782169941</c:v>
                </c:pt>
                <c:pt idx="37" formatCode="0">
                  <c:v>60.058438327262593</c:v>
                </c:pt>
                <c:pt idx="38" formatCode="0">
                  <c:v>55.809956012022056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481-4485-B708-B6A41075DCF3}"/>
            </c:ext>
          </c:extLst>
        </c:ser>
        <c:ser>
          <c:idx val="2"/>
          <c:order val="2"/>
          <c:tx>
            <c:strRef>
              <c:f>IPZK2020!$C$24</c:f>
              <c:strCache>
                <c:ptCount val="1"/>
                <c:pt idx="0">
                  <c:v>Smoothed index</c:v>
                </c:pt>
              </c:strCache>
            </c:strRef>
          </c:tx>
          <c:spPr>
            <a:ln w="38100">
              <a:solidFill>
                <a:schemeClr val="accent2">
                  <a:lumMod val="50000"/>
                </a:schemeClr>
              </a:solidFill>
              <a:prstDash val="solid"/>
            </a:ln>
          </c:spPr>
          <c:marker>
            <c:symbol val="none"/>
          </c:marker>
          <c:cat>
            <c:strRef>
              <c:f>IPZK2020!$D$1:$AP$1</c:f>
              <c:strCache>
                <c:ptCount val="39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  <c:pt idx="32">
                  <c:v>2014</c:v>
                </c:pt>
                <c:pt idx="33">
                  <c:v>2015</c:v>
                </c:pt>
                <c:pt idx="34">
                  <c:v>2016</c:v>
                </c:pt>
                <c:pt idx="35">
                  <c:v>2017</c:v>
                </c:pt>
                <c:pt idx="36">
                  <c:v>2018</c:v>
                </c:pt>
                <c:pt idx="37">
                  <c:v>2019</c:v>
                </c:pt>
                <c:pt idx="38">
                  <c:v>2020</c:v>
                </c:pt>
              </c:strCache>
            </c:strRef>
          </c:cat>
          <c:val>
            <c:numRef>
              <c:f>IPZK2020!$D$24:$AP$24</c:f>
              <c:numCache>
                <c:formatCode>0</c:formatCode>
                <c:ptCount val="39"/>
                <c:pt idx="0">
                  <c:v>103.69717959435521</c:v>
                </c:pt>
                <c:pt idx="1">
                  <c:v>100.56328496646165</c:v>
                </c:pt>
                <c:pt idx="2">
                  <c:v>96.073923687824688</c:v>
                </c:pt>
                <c:pt idx="3">
                  <c:v>92.977846778527493</c:v>
                </c:pt>
                <c:pt idx="4">
                  <c:v>94.236778726538091</c:v>
                </c:pt>
                <c:pt idx="5">
                  <c:v>96.940745606178226</c:v>
                </c:pt>
                <c:pt idx="6">
                  <c:v>99.842757906888792</c:v>
                </c:pt>
                <c:pt idx="7">
                  <c:v>104.82573993352045</c:v>
                </c:pt>
                <c:pt idx="8">
                  <c:v>112.67490694850819</c:v>
                </c:pt>
                <c:pt idx="9">
                  <c:v>121.43667522541351</c:v>
                </c:pt>
                <c:pt idx="10">
                  <c:v>129.45900758344777</c:v>
                </c:pt>
                <c:pt idx="11">
                  <c:v>135.42126948110112</c:v>
                </c:pt>
                <c:pt idx="12">
                  <c:v>138.75022392070221</c:v>
                </c:pt>
                <c:pt idx="13">
                  <c:v>138.05557214227423</c:v>
                </c:pt>
                <c:pt idx="14">
                  <c:v>130.18650106486734</c:v>
                </c:pt>
                <c:pt idx="15">
                  <c:v>117.86091041181506</c:v>
                </c:pt>
                <c:pt idx="16">
                  <c:v>106.83306462849067</c:v>
                </c:pt>
                <c:pt idx="17">
                  <c:v>100.70957982524233</c:v>
                </c:pt>
                <c:pt idx="18">
                  <c:v>100</c:v>
                </c:pt>
                <c:pt idx="19">
                  <c:v>102.20636531916163</c:v>
                </c:pt>
                <c:pt idx="20">
                  <c:v>104.60878565315181</c:v>
                </c:pt>
                <c:pt idx="21">
                  <c:v>106.18319699050576</c:v>
                </c:pt>
                <c:pt idx="22">
                  <c:v>106.55938377022748</c:v>
                </c:pt>
                <c:pt idx="23">
                  <c:v>101.87197707052009</c:v>
                </c:pt>
                <c:pt idx="24">
                  <c:v>96.204295296670068</c:v>
                </c:pt>
                <c:pt idx="25">
                  <c:v>93.111203996735739</c:v>
                </c:pt>
                <c:pt idx="26">
                  <c:v>92.114010469536851</c:v>
                </c:pt>
                <c:pt idx="27">
                  <c:v>89.034852013295918</c:v>
                </c:pt>
                <c:pt idx="28">
                  <c:v>84.179255986146757</c:v>
                </c:pt>
                <c:pt idx="29">
                  <c:v>79.875002488007809</c:v>
                </c:pt>
                <c:pt idx="30">
                  <c:v>77.603948965983946</c:v>
                </c:pt>
                <c:pt idx="31">
                  <c:v>76.81773850042795</c:v>
                </c:pt>
                <c:pt idx="32">
                  <c:v>76.367906689755387</c:v>
                </c:pt>
                <c:pt idx="33">
                  <c:v>75.311996178420017</c:v>
                </c:pt>
                <c:pt idx="34">
                  <c:v>74.295893791922936</c:v>
                </c:pt>
                <c:pt idx="35">
                  <c:v>72.73143448577855</c:v>
                </c:pt>
                <c:pt idx="36">
                  <c:v>70.64946955673652</c:v>
                </c:pt>
                <c:pt idx="37">
                  <c:v>68.490873987380823</c:v>
                </c:pt>
                <c:pt idx="38">
                  <c:v>67.706653928066714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481-4485-B708-B6A41075DCF3}"/>
            </c:ext>
          </c:extLst>
        </c:ser>
        <c:ser>
          <c:idx val="3"/>
          <c:order val="3"/>
          <c:tx>
            <c:strRef>
              <c:f>IPZK2020!$C$25</c:f>
              <c:strCache>
                <c:ptCount val="1"/>
                <c:pt idx="0">
                  <c:v>Upper CL</c:v>
                </c:pt>
              </c:strCache>
            </c:strRef>
          </c:tx>
          <c:spPr>
            <a:ln>
              <a:solidFill>
                <a:schemeClr val="accent2">
                  <a:lumMod val="50000"/>
                </a:schemeClr>
              </a:solidFill>
              <a:prstDash val="dash"/>
            </a:ln>
          </c:spPr>
          <c:marker>
            <c:symbol val="none"/>
          </c:marker>
          <c:cat>
            <c:strRef>
              <c:f>IPZK2020!$D$1:$AP$1</c:f>
              <c:strCache>
                <c:ptCount val="39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  <c:pt idx="32">
                  <c:v>2014</c:v>
                </c:pt>
                <c:pt idx="33">
                  <c:v>2015</c:v>
                </c:pt>
                <c:pt idx="34">
                  <c:v>2016</c:v>
                </c:pt>
                <c:pt idx="35">
                  <c:v>2017</c:v>
                </c:pt>
                <c:pt idx="36">
                  <c:v>2018</c:v>
                </c:pt>
                <c:pt idx="37">
                  <c:v>2019</c:v>
                </c:pt>
                <c:pt idx="38">
                  <c:v>2020</c:v>
                </c:pt>
              </c:strCache>
            </c:strRef>
          </c:cat>
          <c:val>
            <c:numRef>
              <c:f>IPZK2020!$D$25:$AP$25</c:f>
              <c:numCache>
                <c:formatCode>_(* #,##0_);_(* \(#,##0\);_(* "-"??_);_(@_)</c:formatCode>
                <c:ptCount val="39"/>
                <c:pt idx="0">
                  <c:v>115.3344479608288</c:v>
                </c:pt>
                <c:pt idx="1">
                  <c:v>108.97816524352621</c:v>
                </c:pt>
                <c:pt idx="2">
                  <c:v>104.17475766804006</c:v>
                </c:pt>
                <c:pt idx="3">
                  <c:v>101.06502657192333</c:v>
                </c:pt>
                <c:pt idx="4">
                  <c:v>102.25958878207042</c:v>
                </c:pt>
                <c:pt idx="5">
                  <c:v>104.92064250313489</c:v>
                </c:pt>
                <c:pt idx="6">
                  <c:v>107.80900061702593</c:v>
                </c:pt>
                <c:pt idx="7">
                  <c:v>112.7900320455405</c:v>
                </c:pt>
                <c:pt idx="8">
                  <c:v>120.63919906052827</c:v>
                </c:pt>
                <c:pt idx="9">
                  <c:v>129.4009673374336</c:v>
                </c:pt>
                <c:pt idx="10">
                  <c:v>137.42329969546785</c:v>
                </c:pt>
                <c:pt idx="11">
                  <c:v>143.38556159312117</c:v>
                </c:pt>
                <c:pt idx="12">
                  <c:v>146.71451603272229</c:v>
                </c:pt>
                <c:pt idx="13">
                  <c:v>146.0198642542943</c:v>
                </c:pt>
                <c:pt idx="14">
                  <c:v>138.15079317688742</c:v>
                </c:pt>
                <c:pt idx="15">
                  <c:v>125.82520252383512</c:v>
                </c:pt>
                <c:pt idx="16">
                  <c:v>114.79735674051074</c:v>
                </c:pt>
                <c:pt idx="17">
                  <c:v>108.67387193726238</c:v>
                </c:pt>
                <c:pt idx="18">
                  <c:v>107.96429211202006</c:v>
                </c:pt>
                <c:pt idx="19">
                  <c:v>110.1706574311817</c:v>
                </c:pt>
                <c:pt idx="20">
                  <c:v>112.57307776517187</c:v>
                </c:pt>
                <c:pt idx="21">
                  <c:v>114.14748910252581</c:v>
                </c:pt>
                <c:pt idx="22">
                  <c:v>114.52367588224756</c:v>
                </c:pt>
                <c:pt idx="23">
                  <c:v>109.83626918254016</c:v>
                </c:pt>
                <c:pt idx="24">
                  <c:v>104.16858740869012</c:v>
                </c:pt>
                <c:pt idx="25">
                  <c:v>101.07549610875579</c:v>
                </c:pt>
                <c:pt idx="26">
                  <c:v>100.0783025815569</c:v>
                </c:pt>
                <c:pt idx="27">
                  <c:v>96.999144125315965</c:v>
                </c:pt>
                <c:pt idx="28">
                  <c:v>92.143548098166832</c:v>
                </c:pt>
                <c:pt idx="29">
                  <c:v>87.83929460002787</c:v>
                </c:pt>
                <c:pt idx="30">
                  <c:v>85.568241078004007</c:v>
                </c:pt>
                <c:pt idx="31">
                  <c:v>84.782030612447997</c:v>
                </c:pt>
                <c:pt idx="32">
                  <c:v>84.336099998009601</c:v>
                </c:pt>
                <c:pt idx="33" formatCode="0">
                  <c:v>83.293843673493768</c:v>
                </c:pt>
                <c:pt idx="34" formatCode="0">
                  <c:v>82.324555641806484</c:v>
                </c:pt>
                <c:pt idx="35" formatCode="0">
                  <c:v>80.828367269759752</c:v>
                </c:pt>
                <c:pt idx="36" formatCode="0">
                  <c:v>78.75615533130312</c:v>
                </c:pt>
                <c:pt idx="37" formatCode="0">
                  <c:v>76.923309647499053</c:v>
                </c:pt>
                <c:pt idx="38" formatCode="0">
                  <c:v>79.603351844111387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481-4485-B708-B6A41075DC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8076368"/>
        <c:axId val="1"/>
      </c:lineChart>
      <c:catAx>
        <c:axId val="318076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1"/>
        <c:crossesAt val="50"/>
        <c:auto val="1"/>
        <c:lblAlgn val="ctr"/>
        <c:lblOffset val="100"/>
        <c:tickLblSkip val="5"/>
        <c:tickMarkSkip val="1"/>
        <c:noMultiLvlLbl val="0"/>
      </c:catAx>
      <c:valAx>
        <c:axId val="1"/>
        <c:scaling>
          <c:orientation val="minMax"/>
          <c:max val="160"/>
          <c:min val="5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318076368"/>
        <c:crosses val="autoZero"/>
        <c:crossBetween val="midCat"/>
        <c:majorUnit val="5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029567121026283E-2"/>
          <c:y val="7.5999907971857142E-2"/>
          <c:w val="0.90654205607476634"/>
          <c:h val="0.82799999999999996"/>
        </c:manualLayout>
      </c:layout>
      <c:lineChart>
        <c:grouping val="standard"/>
        <c:varyColors val="0"/>
        <c:ser>
          <c:idx val="2"/>
          <c:order val="0"/>
          <c:tx>
            <c:strRef>
              <c:f>IPZK2020!$C$5</c:f>
              <c:strCache>
                <c:ptCount val="1"/>
                <c:pt idx="0">
                  <c:v>čejka chocholatá</c:v>
                </c:pt>
              </c:strCache>
            </c:strRef>
          </c:tx>
          <c:spPr>
            <a:ln w="47625">
              <a:solidFill>
                <a:schemeClr val="accent1">
                  <a:lumMod val="50000"/>
                </a:schemeClr>
              </a:solidFill>
            </a:ln>
          </c:spPr>
          <c:marker>
            <c:symbol val="none"/>
          </c:marker>
          <c:cat>
            <c:strRef>
              <c:f>IPZK2020!$D$1:$AP$1</c:f>
              <c:strCache>
                <c:ptCount val="39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  <c:pt idx="32">
                  <c:v>2014</c:v>
                </c:pt>
                <c:pt idx="33">
                  <c:v>2015</c:v>
                </c:pt>
                <c:pt idx="34">
                  <c:v>2016</c:v>
                </c:pt>
                <c:pt idx="35">
                  <c:v>2017</c:v>
                </c:pt>
                <c:pt idx="36">
                  <c:v>2018</c:v>
                </c:pt>
                <c:pt idx="37">
                  <c:v>2019</c:v>
                </c:pt>
                <c:pt idx="38">
                  <c:v>2020</c:v>
                </c:pt>
              </c:strCache>
            </c:strRef>
          </c:cat>
          <c:val>
            <c:numRef>
              <c:f>IPZK2020!$D$5:$AP$5</c:f>
              <c:numCache>
                <c:formatCode>General</c:formatCode>
                <c:ptCount val="39"/>
                <c:pt idx="0">
                  <c:v>721.69999999999993</c:v>
                </c:pt>
                <c:pt idx="1">
                  <c:v>487.35</c:v>
                </c:pt>
                <c:pt idx="2">
                  <c:v>465.62</c:v>
                </c:pt>
                <c:pt idx="3">
                  <c:v>326.79999999999995</c:v>
                </c:pt>
                <c:pt idx="4">
                  <c:v>715.08</c:v>
                </c:pt>
                <c:pt idx="5">
                  <c:v>300.34000000000003</c:v>
                </c:pt>
                <c:pt idx="6">
                  <c:v>318.99</c:v>
                </c:pt>
                <c:pt idx="7">
                  <c:v>180.73</c:v>
                </c:pt>
                <c:pt idx="8">
                  <c:v>301.62</c:v>
                </c:pt>
                <c:pt idx="9">
                  <c:v>264.39</c:v>
                </c:pt>
                <c:pt idx="10">
                  <c:v>240.62</c:v>
                </c:pt>
                <c:pt idx="11">
                  <c:v>261.64999999999998</c:v>
                </c:pt>
                <c:pt idx="12">
                  <c:v>119.36</c:v>
                </c:pt>
                <c:pt idx="13">
                  <c:v>151.12</c:v>
                </c:pt>
                <c:pt idx="14">
                  <c:v>181.48</c:v>
                </c:pt>
                <c:pt idx="15">
                  <c:v>110.48</c:v>
                </c:pt>
                <c:pt idx="16">
                  <c:v>140.30000000000001</c:v>
                </c:pt>
                <c:pt idx="17">
                  <c:v>86.539999999999992</c:v>
                </c:pt>
                <c:pt idx="18">
                  <c:v>100</c:v>
                </c:pt>
                <c:pt idx="19">
                  <c:v>87.9</c:v>
                </c:pt>
                <c:pt idx="20">
                  <c:v>91.57</c:v>
                </c:pt>
                <c:pt idx="21">
                  <c:v>132.22999999999999</c:v>
                </c:pt>
                <c:pt idx="22">
                  <c:v>96.99</c:v>
                </c:pt>
                <c:pt idx="23">
                  <c:v>65.53</c:v>
                </c:pt>
                <c:pt idx="24">
                  <c:v>165.98999999999998</c:v>
                </c:pt>
                <c:pt idx="25">
                  <c:v>105.3</c:v>
                </c:pt>
                <c:pt idx="26">
                  <c:v>176.99</c:v>
                </c:pt>
                <c:pt idx="27">
                  <c:v>121.76</c:v>
                </c:pt>
                <c:pt idx="28">
                  <c:v>216.8</c:v>
                </c:pt>
                <c:pt idx="29">
                  <c:v>126.33000000000001</c:v>
                </c:pt>
                <c:pt idx="30">
                  <c:v>110.22000000000001</c:v>
                </c:pt>
                <c:pt idx="31">
                  <c:v>125.36</c:v>
                </c:pt>
                <c:pt idx="32">
                  <c:v>147.48000000000002</c:v>
                </c:pt>
                <c:pt idx="33">
                  <c:v>194.32</c:v>
                </c:pt>
                <c:pt idx="34">
                  <c:v>168.73</c:v>
                </c:pt>
                <c:pt idx="35">
                  <c:v>219.44</c:v>
                </c:pt>
                <c:pt idx="36">
                  <c:v>168.42999999999998</c:v>
                </c:pt>
                <c:pt idx="37">
                  <c:v>79.77</c:v>
                </c:pt>
                <c:pt idx="38">
                  <c:v>159.47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F86-44B9-97E3-C70B78032C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8076368"/>
        <c:axId val="1"/>
      </c:lineChart>
      <c:catAx>
        <c:axId val="318076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1"/>
        <c:crosses val="autoZero"/>
        <c:auto val="1"/>
        <c:lblAlgn val="ctr"/>
        <c:lblOffset val="100"/>
        <c:tickLblSkip val="5"/>
        <c:tickMarkSkip val="1"/>
        <c:noMultiLvlLbl val="0"/>
      </c:catAx>
      <c:valAx>
        <c:axId val="1"/>
        <c:scaling>
          <c:orientation val="minMax"/>
          <c:max val="8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318076368"/>
        <c:crosses val="autoZero"/>
        <c:crossBetween val="midCat"/>
        <c:majorUnit val="10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2349074155751E-2"/>
          <c:y val="7.6000063429334547E-2"/>
          <c:w val="0.90654205607476634"/>
          <c:h val="0.7535739327497375"/>
        </c:manualLayout>
      </c:layout>
      <c:lineChart>
        <c:grouping val="standard"/>
        <c:varyColors val="0"/>
        <c:ser>
          <c:idx val="0"/>
          <c:order val="0"/>
          <c:tx>
            <c:strRef>
              <c:f>IPZK2020!$C$4</c:f>
              <c:strCache>
                <c:ptCount val="1"/>
                <c:pt idx="0">
                  <c:v>koroptev polní</c:v>
                </c:pt>
              </c:strCache>
              <c:extLst xmlns:c15="http://schemas.microsoft.com/office/drawing/2012/chart"/>
            </c:strRef>
          </c:tx>
          <c:spPr>
            <a:ln w="47625">
              <a:solidFill>
                <a:schemeClr val="accent1">
                  <a:lumMod val="50000"/>
                </a:schemeClr>
              </a:solidFill>
            </a:ln>
          </c:spPr>
          <c:marker>
            <c:symbol val="none"/>
          </c:marker>
          <c:cat>
            <c:strRef>
              <c:f>IPZK2020!$D$1:$AP$1</c:f>
              <c:strCache>
                <c:ptCount val="39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  <c:pt idx="32">
                  <c:v>2014</c:v>
                </c:pt>
                <c:pt idx="33">
                  <c:v>2015</c:v>
                </c:pt>
                <c:pt idx="34">
                  <c:v>2016</c:v>
                </c:pt>
                <c:pt idx="35">
                  <c:v>2017</c:v>
                </c:pt>
                <c:pt idx="36">
                  <c:v>2018</c:v>
                </c:pt>
                <c:pt idx="37">
                  <c:v>2019</c:v>
                </c:pt>
                <c:pt idx="38">
                  <c:v>2020</c:v>
                </c:pt>
              </c:strCache>
            </c:strRef>
          </c:cat>
          <c:val>
            <c:numRef>
              <c:f>IPZK2020!$D$4:$AP$4</c:f>
              <c:numCache>
                <c:formatCode>General</c:formatCode>
                <c:ptCount val="39"/>
                <c:pt idx="0">
                  <c:v>364.63</c:v>
                </c:pt>
                <c:pt idx="1">
                  <c:v>297.77</c:v>
                </c:pt>
                <c:pt idx="2">
                  <c:v>504.46999999999997</c:v>
                </c:pt>
                <c:pt idx="3">
                  <c:v>231.29</c:v>
                </c:pt>
                <c:pt idx="4">
                  <c:v>251.91</c:v>
                </c:pt>
                <c:pt idx="5">
                  <c:v>174.72</c:v>
                </c:pt>
                <c:pt idx="6">
                  <c:v>213.54000000000002</c:v>
                </c:pt>
                <c:pt idx="7">
                  <c:v>203.98999999999998</c:v>
                </c:pt>
                <c:pt idx="8">
                  <c:v>304.93</c:v>
                </c:pt>
                <c:pt idx="9">
                  <c:v>144.63999999999999</c:v>
                </c:pt>
                <c:pt idx="10">
                  <c:v>135.13999999999999</c:v>
                </c:pt>
                <c:pt idx="11">
                  <c:v>158.42000000000002</c:v>
                </c:pt>
                <c:pt idx="12">
                  <c:v>164.78</c:v>
                </c:pt>
                <c:pt idx="13">
                  <c:v>189.81</c:v>
                </c:pt>
                <c:pt idx="14">
                  <c:v>159.32999999999998</c:v>
                </c:pt>
                <c:pt idx="15">
                  <c:v>58.89</c:v>
                </c:pt>
                <c:pt idx="16">
                  <c:v>112.85000000000001</c:v>
                </c:pt>
                <c:pt idx="17">
                  <c:v>157.65</c:v>
                </c:pt>
                <c:pt idx="18">
                  <c:v>100</c:v>
                </c:pt>
                <c:pt idx="19">
                  <c:v>141.57999999999998</c:v>
                </c:pt>
                <c:pt idx="20">
                  <c:v>140.06</c:v>
                </c:pt>
                <c:pt idx="21">
                  <c:v>77.52</c:v>
                </c:pt>
                <c:pt idx="22">
                  <c:v>134.88</c:v>
                </c:pt>
                <c:pt idx="23">
                  <c:v>50.67</c:v>
                </c:pt>
                <c:pt idx="24">
                  <c:v>55.279999999999994</c:v>
                </c:pt>
                <c:pt idx="25">
                  <c:v>48.15</c:v>
                </c:pt>
                <c:pt idx="26">
                  <c:v>95.15</c:v>
                </c:pt>
                <c:pt idx="27">
                  <c:v>79.900000000000006</c:v>
                </c:pt>
                <c:pt idx="28">
                  <c:v>28.42</c:v>
                </c:pt>
                <c:pt idx="29">
                  <c:v>18.740000000000002</c:v>
                </c:pt>
                <c:pt idx="30">
                  <c:v>17.349999999999998</c:v>
                </c:pt>
                <c:pt idx="31">
                  <c:v>18.559999999999999</c:v>
                </c:pt>
                <c:pt idx="32">
                  <c:v>64.58</c:v>
                </c:pt>
                <c:pt idx="33">
                  <c:v>24.92</c:v>
                </c:pt>
                <c:pt idx="34">
                  <c:v>37.32</c:v>
                </c:pt>
                <c:pt idx="35">
                  <c:v>15.690000000000001</c:v>
                </c:pt>
                <c:pt idx="36">
                  <c:v>75.94</c:v>
                </c:pt>
                <c:pt idx="37">
                  <c:v>20.260000000000002</c:v>
                </c:pt>
                <c:pt idx="38">
                  <c:v>29.409999999999997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F30-4E12-9C30-D464FA8411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8076368"/>
        <c:axId val="1"/>
        <c:extLst>
          <c:ext xmlns:c15="http://schemas.microsoft.com/office/drawing/2012/chart" uri="{02D57815-91ED-43cb-92C2-25804820EDAC}">
            <c15:filteredLineSeries>
              <c15:ser>
                <c:idx val="3"/>
                <c:order val="1"/>
                <c:tx>
                  <c:strRef>
                    <c:extLst>
                      <c:ext uri="{02D57815-91ED-43cb-92C2-25804820EDAC}">
                        <c15:formulaRef>
                          <c15:sqref>IPZK2020!$C$12</c15:sqref>
                        </c15:formulaRef>
                      </c:ext>
                    </c:extLst>
                    <c:strCache>
                      <c:ptCount val="1"/>
                      <c:pt idx="0">
                        <c:v>bramborníček černohlavý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IPZK2020!$D$12:$AP$12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2.5</c:v>
                      </c:pt>
                      <c:pt idx="1">
                        <c:v>2.44</c:v>
                      </c:pt>
                      <c:pt idx="2">
                        <c:v>0.38</c:v>
                      </c:pt>
                      <c:pt idx="3">
                        <c:v>1.66</c:v>
                      </c:pt>
                      <c:pt idx="4">
                        <c:v>10.72</c:v>
                      </c:pt>
                      <c:pt idx="5">
                        <c:v>66.739999999999995</c:v>
                      </c:pt>
                      <c:pt idx="6">
                        <c:v>19.5</c:v>
                      </c:pt>
                      <c:pt idx="7">
                        <c:v>5.91</c:v>
                      </c:pt>
                      <c:pt idx="8">
                        <c:v>45.86</c:v>
                      </c:pt>
                      <c:pt idx="9">
                        <c:v>364.15000000000003</c:v>
                      </c:pt>
                      <c:pt idx="10">
                        <c:v>233.8</c:v>
                      </c:pt>
                      <c:pt idx="11">
                        <c:v>168.60999999999999</c:v>
                      </c:pt>
                      <c:pt idx="12">
                        <c:v>277.93</c:v>
                      </c:pt>
                      <c:pt idx="13">
                        <c:v>416.37000000000006</c:v>
                      </c:pt>
                      <c:pt idx="14">
                        <c:v>387.13</c:v>
                      </c:pt>
                      <c:pt idx="15">
                        <c:v>167.33</c:v>
                      </c:pt>
                      <c:pt idx="16">
                        <c:v>239.67000000000002</c:v>
                      </c:pt>
                      <c:pt idx="17">
                        <c:v>154.26999999999998</c:v>
                      </c:pt>
                      <c:pt idx="18">
                        <c:v>100</c:v>
                      </c:pt>
                      <c:pt idx="19">
                        <c:v>148.85999999999999</c:v>
                      </c:pt>
                      <c:pt idx="20">
                        <c:v>313.38</c:v>
                      </c:pt>
                      <c:pt idx="21">
                        <c:v>303.16000000000003</c:v>
                      </c:pt>
                      <c:pt idx="22">
                        <c:v>479.69</c:v>
                      </c:pt>
                      <c:pt idx="23">
                        <c:v>459.2</c:v>
                      </c:pt>
                      <c:pt idx="24">
                        <c:v>235.41</c:v>
                      </c:pt>
                      <c:pt idx="25">
                        <c:v>325.97999999999996</c:v>
                      </c:pt>
                      <c:pt idx="26">
                        <c:v>317.36</c:v>
                      </c:pt>
                      <c:pt idx="27">
                        <c:v>265.47000000000003</c:v>
                      </c:pt>
                      <c:pt idx="28">
                        <c:v>156.36000000000001</c:v>
                      </c:pt>
                      <c:pt idx="29">
                        <c:v>283.34000000000003</c:v>
                      </c:pt>
                      <c:pt idx="30">
                        <c:v>193.78</c:v>
                      </c:pt>
                      <c:pt idx="31">
                        <c:v>110.05</c:v>
                      </c:pt>
                      <c:pt idx="32">
                        <c:v>115.09</c:v>
                      </c:pt>
                      <c:pt idx="33">
                        <c:v>108.83</c:v>
                      </c:pt>
                      <c:pt idx="34">
                        <c:v>170.48000000000002</c:v>
                      </c:pt>
                      <c:pt idx="35">
                        <c:v>242.22000000000003</c:v>
                      </c:pt>
                      <c:pt idx="36">
                        <c:v>126.62</c:v>
                      </c:pt>
                      <c:pt idx="37">
                        <c:v>228.85</c:v>
                      </c:pt>
                      <c:pt idx="38">
                        <c:v>236.87999999999997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3F30-4E12-9C30-D464FA8411E0}"/>
                  </c:ext>
                </c:extLst>
              </c15:ser>
            </c15:filteredLineSeries>
            <c15:filteredLineSeries>
              <c15:ser>
                <c:idx val="1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IPZK2020!$C$21</c15:sqref>
                        </c15:formulaRef>
                      </c:ext>
                    </c:extLst>
                    <c:strCache>
                      <c:ptCount val="1"/>
                      <c:pt idx="0">
                        <c:v>strnad luční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IPZK2020!$D$21:$AP$21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117.09</c:v>
                      </c:pt>
                      <c:pt idx="1">
                        <c:v>114.39999999999999</c:v>
                      </c:pt>
                      <c:pt idx="2">
                        <c:v>44.24</c:v>
                      </c:pt>
                      <c:pt idx="3">
                        <c:v>19.03</c:v>
                      </c:pt>
                      <c:pt idx="4">
                        <c:v>19.32</c:v>
                      </c:pt>
                      <c:pt idx="5">
                        <c:v>21.02</c:v>
                      </c:pt>
                      <c:pt idx="6">
                        <c:v>22.95</c:v>
                      </c:pt>
                      <c:pt idx="7">
                        <c:v>32.11</c:v>
                      </c:pt>
                      <c:pt idx="8">
                        <c:v>97.15</c:v>
                      </c:pt>
                      <c:pt idx="9">
                        <c:v>93.81</c:v>
                      </c:pt>
                      <c:pt idx="10">
                        <c:v>49.769999999999996</c:v>
                      </c:pt>
                      <c:pt idx="11">
                        <c:v>133.88</c:v>
                      </c:pt>
                      <c:pt idx="12">
                        <c:v>200.41000000000003</c:v>
                      </c:pt>
                      <c:pt idx="13">
                        <c:v>166.35999999999999</c:v>
                      </c:pt>
                      <c:pt idx="14">
                        <c:v>143.1</c:v>
                      </c:pt>
                      <c:pt idx="15">
                        <c:v>281.33</c:v>
                      </c:pt>
                      <c:pt idx="16">
                        <c:v>11.709999999999999</c:v>
                      </c:pt>
                      <c:pt idx="17">
                        <c:v>32.33</c:v>
                      </c:pt>
                      <c:pt idx="18">
                        <c:v>100</c:v>
                      </c:pt>
                      <c:pt idx="19">
                        <c:v>111.9</c:v>
                      </c:pt>
                      <c:pt idx="20">
                        <c:v>123.8</c:v>
                      </c:pt>
                      <c:pt idx="21">
                        <c:v>86.56</c:v>
                      </c:pt>
                      <c:pt idx="22">
                        <c:v>165.81</c:v>
                      </c:pt>
                      <c:pt idx="23">
                        <c:v>146.44999999999999</c:v>
                      </c:pt>
                      <c:pt idx="24">
                        <c:v>159.69</c:v>
                      </c:pt>
                      <c:pt idx="25">
                        <c:v>177.95000000000002</c:v>
                      </c:pt>
                      <c:pt idx="26">
                        <c:v>140.44</c:v>
                      </c:pt>
                      <c:pt idx="27">
                        <c:v>140.39999999999998</c:v>
                      </c:pt>
                      <c:pt idx="28">
                        <c:v>123.09</c:v>
                      </c:pt>
                      <c:pt idx="29">
                        <c:v>148.26999999999998</c:v>
                      </c:pt>
                      <c:pt idx="30">
                        <c:v>114.05000000000001</c:v>
                      </c:pt>
                      <c:pt idx="31">
                        <c:v>123.86999999999999</c:v>
                      </c:pt>
                      <c:pt idx="32">
                        <c:v>124.64</c:v>
                      </c:pt>
                      <c:pt idx="33">
                        <c:v>131.17000000000002</c:v>
                      </c:pt>
                      <c:pt idx="34">
                        <c:v>140.69999999999999</c:v>
                      </c:pt>
                      <c:pt idx="35">
                        <c:v>138.03</c:v>
                      </c:pt>
                      <c:pt idx="36">
                        <c:v>125.28999999999999</c:v>
                      </c:pt>
                      <c:pt idx="37">
                        <c:v>129.03</c:v>
                      </c:pt>
                      <c:pt idx="38">
                        <c:v>105.98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3F30-4E12-9C30-D464FA8411E0}"/>
                  </c:ext>
                </c:extLst>
              </c15:ser>
            </c15:filteredLineSeries>
          </c:ext>
        </c:extLst>
      </c:lineChart>
      <c:catAx>
        <c:axId val="318076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1"/>
        <c:crosses val="autoZero"/>
        <c:auto val="1"/>
        <c:lblAlgn val="ctr"/>
        <c:lblOffset val="100"/>
        <c:tickLblSkip val="5"/>
        <c:tickMarkSkip val="1"/>
        <c:noMultiLvlLbl val="0"/>
      </c:catAx>
      <c:valAx>
        <c:axId val="1"/>
        <c:scaling>
          <c:orientation val="minMax"/>
          <c:max val="6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318076368"/>
        <c:crosses val="autoZero"/>
        <c:crossBetween val="midCat"/>
        <c:majorUnit val="10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029568733814818E-2"/>
          <c:y val="7.5999999999999998E-2"/>
          <c:w val="0.90654205607476634"/>
          <c:h val="0.82799999999999996"/>
        </c:manualLayout>
      </c:layout>
      <c:lineChart>
        <c:grouping val="standard"/>
        <c:varyColors val="0"/>
        <c:ser>
          <c:idx val="7"/>
          <c:order val="3"/>
          <c:tx>
            <c:strRef>
              <c:f>IPZK2020!$C$11</c:f>
              <c:strCache>
                <c:ptCount val="1"/>
                <c:pt idx="0">
                  <c:v>bramborníček hnědý</c:v>
                </c:pt>
              </c:strCache>
              <c:extLst xmlns:c15="http://schemas.microsoft.com/office/drawing/2012/chart"/>
            </c:strRef>
          </c:tx>
          <c:spPr>
            <a:ln w="47625">
              <a:solidFill>
                <a:schemeClr val="accent1">
                  <a:lumMod val="50000"/>
                </a:schemeClr>
              </a:solidFill>
            </a:ln>
          </c:spPr>
          <c:marker>
            <c:symbol val="none"/>
          </c:marker>
          <c:cat>
            <c:strRef>
              <c:f>IPZK2020!$D$1:$AP$1</c:f>
              <c:strCache>
                <c:ptCount val="39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  <c:pt idx="32">
                  <c:v>2014</c:v>
                </c:pt>
                <c:pt idx="33">
                  <c:v>2015</c:v>
                </c:pt>
                <c:pt idx="34">
                  <c:v>2016</c:v>
                </c:pt>
                <c:pt idx="35">
                  <c:v>2017</c:v>
                </c:pt>
                <c:pt idx="36">
                  <c:v>2018</c:v>
                </c:pt>
                <c:pt idx="37">
                  <c:v>2019</c:v>
                </c:pt>
                <c:pt idx="38">
                  <c:v>2020</c:v>
                </c:pt>
              </c:strCache>
            </c:strRef>
          </c:cat>
          <c:val>
            <c:numRef>
              <c:f>IPZK2020!$D$11:$AP$11</c:f>
              <c:numCache>
                <c:formatCode>General</c:formatCode>
                <c:ptCount val="39"/>
                <c:pt idx="0">
                  <c:v>38.440000000000005</c:v>
                </c:pt>
                <c:pt idx="1">
                  <c:v>52.51</c:v>
                </c:pt>
                <c:pt idx="2">
                  <c:v>60.62</c:v>
                </c:pt>
                <c:pt idx="3">
                  <c:v>48.44</c:v>
                </c:pt>
                <c:pt idx="4">
                  <c:v>33</c:v>
                </c:pt>
                <c:pt idx="5">
                  <c:v>55.779999999999994</c:v>
                </c:pt>
                <c:pt idx="6">
                  <c:v>62.870000000000005</c:v>
                </c:pt>
                <c:pt idx="7">
                  <c:v>67.05</c:v>
                </c:pt>
                <c:pt idx="8">
                  <c:v>50.82</c:v>
                </c:pt>
                <c:pt idx="9">
                  <c:v>44.85</c:v>
                </c:pt>
                <c:pt idx="10">
                  <c:v>83.789999999999992</c:v>
                </c:pt>
                <c:pt idx="11">
                  <c:v>70.989999999999995</c:v>
                </c:pt>
                <c:pt idx="12">
                  <c:v>60.260000000000005</c:v>
                </c:pt>
                <c:pt idx="13">
                  <c:v>68.5</c:v>
                </c:pt>
                <c:pt idx="14">
                  <c:v>76.599999999999994</c:v>
                </c:pt>
                <c:pt idx="15">
                  <c:v>98.550000000000011</c:v>
                </c:pt>
                <c:pt idx="16">
                  <c:v>80.36999999999999</c:v>
                </c:pt>
                <c:pt idx="17">
                  <c:v>64.36</c:v>
                </c:pt>
                <c:pt idx="18">
                  <c:v>100</c:v>
                </c:pt>
                <c:pt idx="19">
                  <c:v>93.7</c:v>
                </c:pt>
                <c:pt idx="20">
                  <c:v>97.03</c:v>
                </c:pt>
                <c:pt idx="21">
                  <c:v>74.38</c:v>
                </c:pt>
                <c:pt idx="22">
                  <c:v>104.08</c:v>
                </c:pt>
                <c:pt idx="23">
                  <c:v>79.430000000000007</c:v>
                </c:pt>
                <c:pt idx="24">
                  <c:v>111.87</c:v>
                </c:pt>
                <c:pt idx="25">
                  <c:v>124.77000000000001</c:v>
                </c:pt>
                <c:pt idx="26">
                  <c:v>165.20999999999998</c:v>
                </c:pt>
                <c:pt idx="27">
                  <c:v>120.89000000000001</c:v>
                </c:pt>
                <c:pt idx="28">
                  <c:v>114.08</c:v>
                </c:pt>
                <c:pt idx="29">
                  <c:v>110.69</c:v>
                </c:pt>
                <c:pt idx="30">
                  <c:v>116.16</c:v>
                </c:pt>
                <c:pt idx="31">
                  <c:v>93.320000000000007</c:v>
                </c:pt>
                <c:pt idx="32">
                  <c:v>82.410000000000011</c:v>
                </c:pt>
                <c:pt idx="33">
                  <c:v>80.84</c:v>
                </c:pt>
                <c:pt idx="34">
                  <c:v>68.34</c:v>
                </c:pt>
                <c:pt idx="35">
                  <c:v>68.33</c:v>
                </c:pt>
                <c:pt idx="36">
                  <c:v>64.16</c:v>
                </c:pt>
                <c:pt idx="37">
                  <c:v>46.82</c:v>
                </c:pt>
                <c:pt idx="38">
                  <c:v>76.69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B7DF-400E-849A-05033FA402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8076368"/>
        <c:axId val="1"/>
        <c:extLst>
          <c:ext xmlns:c15="http://schemas.microsoft.com/office/drawing/2012/chart" uri="{02D57815-91ED-43cb-92C2-25804820EDAC}">
            <c15:filteredLineSeries>
              <c15:ser>
                <c:idx val="2"/>
                <c:order val="0"/>
                <c:tx>
                  <c:strRef>
                    <c:extLst>
                      <c:ext uri="{02D57815-91ED-43cb-92C2-25804820EDAC}">
                        <c15:formulaRef>
                          <c15:sqref>IPZK2020!$C$3</c15:sqref>
                        </c15:formulaRef>
                      </c:ext>
                    </c:extLst>
                    <c:strCache>
                      <c:ptCount val="1"/>
                      <c:pt idx="0">
                        <c:v>poštolka obecná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IPZK2020!$D$3:$AP$3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90.259999999999991</c:v>
                      </c:pt>
                      <c:pt idx="1">
                        <c:v>79.86999999999999</c:v>
                      </c:pt>
                      <c:pt idx="2">
                        <c:v>68.75</c:v>
                      </c:pt>
                      <c:pt idx="3">
                        <c:v>64.55</c:v>
                      </c:pt>
                      <c:pt idx="4">
                        <c:v>75.489999999999995</c:v>
                      </c:pt>
                      <c:pt idx="5">
                        <c:v>86.03</c:v>
                      </c:pt>
                      <c:pt idx="6">
                        <c:v>72.009999999999991</c:v>
                      </c:pt>
                      <c:pt idx="7">
                        <c:v>104.86</c:v>
                      </c:pt>
                      <c:pt idx="8">
                        <c:v>121.29</c:v>
                      </c:pt>
                      <c:pt idx="9">
                        <c:v>88.22</c:v>
                      </c:pt>
                      <c:pt idx="10">
                        <c:v>109.78000000000002</c:v>
                      </c:pt>
                      <c:pt idx="11">
                        <c:v>144.84</c:v>
                      </c:pt>
                      <c:pt idx="12">
                        <c:v>132.9</c:v>
                      </c:pt>
                      <c:pt idx="13">
                        <c:v>169.38</c:v>
                      </c:pt>
                      <c:pt idx="14">
                        <c:v>82.04</c:v>
                      </c:pt>
                      <c:pt idx="15">
                        <c:v>116.67</c:v>
                      </c:pt>
                      <c:pt idx="16">
                        <c:v>128.31</c:v>
                      </c:pt>
                      <c:pt idx="17">
                        <c:v>126.66</c:v>
                      </c:pt>
                      <c:pt idx="18">
                        <c:v>100</c:v>
                      </c:pt>
                      <c:pt idx="19">
                        <c:v>137.54999999999998</c:v>
                      </c:pt>
                      <c:pt idx="20">
                        <c:v>161.37</c:v>
                      </c:pt>
                      <c:pt idx="21">
                        <c:v>96</c:v>
                      </c:pt>
                      <c:pt idx="22">
                        <c:v>92.64</c:v>
                      </c:pt>
                      <c:pt idx="23">
                        <c:v>127.98</c:v>
                      </c:pt>
                      <c:pt idx="24">
                        <c:v>116.58999999999999</c:v>
                      </c:pt>
                      <c:pt idx="25">
                        <c:v>97</c:v>
                      </c:pt>
                      <c:pt idx="26">
                        <c:v>132.47999999999999</c:v>
                      </c:pt>
                      <c:pt idx="27">
                        <c:v>132.9</c:v>
                      </c:pt>
                      <c:pt idx="28">
                        <c:v>99.45</c:v>
                      </c:pt>
                      <c:pt idx="29">
                        <c:v>93.589999999999989</c:v>
                      </c:pt>
                      <c:pt idx="30">
                        <c:v>103.14000000000001</c:v>
                      </c:pt>
                      <c:pt idx="31">
                        <c:v>105.69</c:v>
                      </c:pt>
                      <c:pt idx="32">
                        <c:v>119.09</c:v>
                      </c:pt>
                      <c:pt idx="33">
                        <c:v>129.1</c:v>
                      </c:pt>
                      <c:pt idx="34">
                        <c:v>143.22</c:v>
                      </c:pt>
                      <c:pt idx="35">
                        <c:v>123.92</c:v>
                      </c:pt>
                      <c:pt idx="36">
                        <c:v>125.33000000000001</c:v>
                      </c:pt>
                      <c:pt idx="37">
                        <c:v>138.74</c:v>
                      </c:pt>
                      <c:pt idx="38">
                        <c:v>210.32000000000002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B7DF-400E-849A-05033FA40214}"/>
                  </c:ext>
                </c:extLst>
              </c15:ser>
            </c15:filteredLineSeries>
            <c15:filteredLineSeries>
              <c15:ser>
                <c:idx val="3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IPZK2020!$C$6</c15:sqref>
                        </c15:formulaRef>
                      </c:ext>
                    </c:extLst>
                    <c:strCache>
                      <c:ptCount val="1"/>
                      <c:pt idx="0">
                        <c:v>hrdlička divoká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IPZK2020!$D$6:$AP$6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149.80000000000001</c:v>
                      </c:pt>
                      <c:pt idx="1">
                        <c:v>171.74</c:v>
                      </c:pt>
                      <c:pt idx="2">
                        <c:v>167.78</c:v>
                      </c:pt>
                      <c:pt idx="3">
                        <c:v>129.85</c:v>
                      </c:pt>
                      <c:pt idx="4">
                        <c:v>155.33999999999997</c:v>
                      </c:pt>
                      <c:pt idx="5">
                        <c:v>126.76</c:v>
                      </c:pt>
                      <c:pt idx="6">
                        <c:v>105.3</c:v>
                      </c:pt>
                      <c:pt idx="7">
                        <c:v>129.84</c:v>
                      </c:pt>
                      <c:pt idx="8">
                        <c:v>131.43</c:v>
                      </c:pt>
                      <c:pt idx="9">
                        <c:v>116.17999999999999</c:v>
                      </c:pt>
                      <c:pt idx="10">
                        <c:v>115.60999999999999</c:v>
                      </c:pt>
                      <c:pt idx="11">
                        <c:v>139.59</c:v>
                      </c:pt>
                      <c:pt idx="12">
                        <c:v>139.97999999999999</c:v>
                      </c:pt>
                      <c:pt idx="13">
                        <c:v>125.47999999999999</c:v>
                      </c:pt>
                      <c:pt idx="14">
                        <c:v>115.9</c:v>
                      </c:pt>
                      <c:pt idx="15">
                        <c:v>128.55000000000001</c:v>
                      </c:pt>
                      <c:pt idx="16">
                        <c:v>89.52</c:v>
                      </c:pt>
                      <c:pt idx="17">
                        <c:v>100.07999999999998</c:v>
                      </c:pt>
                      <c:pt idx="18">
                        <c:v>100</c:v>
                      </c:pt>
                      <c:pt idx="19">
                        <c:v>87.960000000000008</c:v>
                      </c:pt>
                      <c:pt idx="20">
                        <c:v>88.649999999999991</c:v>
                      </c:pt>
                      <c:pt idx="21">
                        <c:v>88.2</c:v>
                      </c:pt>
                      <c:pt idx="22">
                        <c:v>78.56</c:v>
                      </c:pt>
                      <c:pt idx="23">
                        <c:v>76.28</c:v>
                      </c:pt>
                      <c:pt idx="24">
                        <c:v>82.19</c:v>
                      </c:pt>
                      <c:pt idx="25">
                        <c:v>85.15</c:v>
                      </c:pt>
                      <c:pt idx="26">
                        <c:v>77.06</c:v>
                      </c:pt>
                      <c:pt idx="27">
                        <c:v>81.83</c:v>
                      </c:pt>
                      <c:pt idx="28">
                        <c:v>92.17</c:v>
                      </c:pt>
                      <c:pt idx="29">
                        <c:v>77.25</c:v>
                      </c:pt>
                      <c:pt idx="30">
                        <c:v>72.709999999999994</c:v>
                      </c:pt>
                      <c:pt idx="31">
                        <c:v>65.23</c:v>
                      </c:pt>
                      <c:pt idx="32">
                        <c:v>59.870000000000005</c:v>
                      </c:pt>
                      <c:pt idx="33">
                        <c:v>67.09</c:v>
                      </c:pt>
                      <c:pt idx="34">
                        <c:v>72.41</c:v>
                      </c:pt>
                      <c:pt idx="35">
                        <c:v>62.529999999999994</c:v>
                      </c:pt>
                      <c:pt idx="36">
                        <c:v>61.839999999999996</c:v>
                      </c:pt>
                      <c:pt idx="37">
                        <c:v>59.440000000000005</c:v>
                      </c:pt>
                      <c:pt idx="38">
                        <c:v>70.64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B7DF-400E-849A-05033FA40214}"/>
                  </c:ext>
                </c:extLst>
              </c15:ser>
            </c15:filteredLineSeries>
            <c15:filteredLineSeries>
              <c15:ser>
                <c:idx val="4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IPZK2020!$C$7</c15:sqref>
                        </c15:formulaRef>
                      </c:ext>
                    </c:extLst>
                    <c:strCache>
                      <c:ptCount val="1"/>
                      <c:pt idx="0">
                        <c:v>skřivan polní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IPZK2020!$D$7:$AP$7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131.22</c:v>
                      </c:pt>
                      <c:pt idx="1">
                        <c:v>164.76999999999998</c:v>
                      </c:pt>
                      <c:pt idx="2">
                        <c:v>152.75</c:v>
                      </c:pt>
                      <c:pt idx="3">
                        <c:v>142.01</c:v>
                      </c:pt>
                      <c:pt idx="4">
                        <c:v>129.42000000000002</c:v>
                      </c:pt>
                      <c:pt idx="5">
                        <c:v>97.59</c:v>
                      </c:pt>
                      <c:pt idx="6">
                        <c:v>98.06</c:v>
                      </c:pt>
                      <c:pt idx="7">
                        <c:v>90.03</c:v>
                      </c:pt>
                      <c:pt idx="8">
                        <c:v>104.54</c:v>
                      </c:pt>
                      <c:pt idx="9">
                        <c:v>99.49</c:v>
                      </c:pt>
                      <c:pt idx="10">
                        <c:v>105.32</c:v>
                      </c:pt>
                      <c:pt idx="11">
                        <c:v>106.27</c:v>
                      </c:pt>
                      <c:pt idx="12">
                        <c:v>124.41</c:v>
                      </c:pt>
                      <c:pt idx="13">
                        <c:v>124.51</c:v>
                      </c:pt>
                      <c:pt idx="14">
                        <c:v>118.51</c:v>
                      </c:pt>
                      <c:pt idx="15">
                        <c:v>107.27</c:v>
                      </c:pt>
                      <c:pt idx="16">
                        <c:v>96.95</c:v>
                      </c:pt>
                      <c:pt idx="17">
                        <c:v>100.8</c:v>
                      </c:pt>
                      <c:pt idx="18">
                        <c:v>100</c:v>
                      </c:pt>
                      <c:pt idx="19">
                        <c:v>102.19</c:v>
                      </c:pt>
                      <c:pt idx="20">
                        <c:v>97.75</c:v>
                      </c:pt>
                      <c:pt idx="21">
                        <c:v>94.46</c:v>
                      </c:pt>
                      <c:pt idx="22">
                        <c:v>102.57000000000001</c:v>
                      </c:pt>
                      <c:pt idx="23">
                        <c:v>93.589999999999989</c:v>
                      </c:pt>
                      <c:pt idx="24">
                        <c:v>94.16</c:v>
                      </c:pt>
                      <c:pt idx="25">
                        <c:v>95.35</c:v>
                      </c:pt>
                      <c:pt idx="26">
                        <c:v>99.4</c:v>
                      </c:pt>
                      <c:pt idx="27">
                        <c:v>91.91</c:v>
                      </c:pt>
                      <c:pt idx="28">
                        <c:v>89.56</c:v>
                      </c:pt>
                      <c:pt idx="29">
                        <c:v>83.81</c:v>
                      </c:pt>
                      <c:pt idx="30">
                        <c:v>79.45</c:v>
                      </c:pt>
                      <c:pt idx="31">
                        <c:v>86.509999999999991</c:v>
                      </c:pt>
                      <c:pt idx="32">
                        <c:v>76.78</c:v>
                      </c:pt>
                      <c:pt idx="33">
                        <c:v>75.42</c:v>
                      </c:pt>
                      <c:pt idx="34">
                        <c:v>73.81</c:v>
                      </c:pt>
                      <c:pt idx="35">
                        <c:v>70.37</c:v>
                      </c:pt>
                      <c:pt idx="36">
                        <c:v>69.910000000000011</c:v>
                      </c:pt>
                      <c:pt idx="37">
                        <c:v>66.64</c:v>
                      </c:pt>
                      <c:pt idx="38">
                        <c:v>70.150000000000006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B7DF-400E-849A-05033FA40214}"/>
                  </c:ext>
                </c:extLst>
              </c15:ser>
            </c15:filteredLineSeries>
            <c15:filteredLineSeries>
              <c15:ser>
                <c:idx val="8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IPZK2020!$C$13</c15:sqref>
                        </c15:formulaRef>
                      </c:ext>
                    </c:extLst>
                    <c:strCache>
                      <c:ptCount val="1"/>
                      <c:pt idx="0">
                        <c:v>pěnice hnědokřídlá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IPZK2020!$D$13:$AP$13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57.78</c:v>
                      </c:pt>
                      <c:pt idx="1">
                        <c:v>65.539999999999992</c:v>
                      </c:pt>
                      <c:pt idx="2">
                        <c:v>48.86</c:v>
                      </c:pt>
                      <c:pt idx="3">
                        <c:v>42.1</c:v>
                      </c:pt>
                      <c:pt idx="4">
                        <c:v>76.559999999999988</c:v>
                      </c:pt>
                      <c:pt idx="5">
                        <c:v>73.429999999999993</c:v>
                      </c:pt>
                      <c:pt idx="6">
                        <c:v>58.63</c:v>
                      </c:pt>
                      <c:pt idx="7">
                        <c:v>91.75</c:v>
                      </c:pt>
                      <c:pt idx="8">
                        <c:v>66.649999999999991</c:v>
                      </c:pt>
                      <c:pt idx="9">
                        <c:v>53.879999999999995</c:v>
                      </c:pt>
                      <c:pt idx="10">
                        <c:v>88.94</c:v>
                      </c:pt>
                      <c:pt idx="11">
                        <c:v>86.77</c:v>
                      </c:pt>
                      <c:pt idx="12">
                        <c:v>71.06</c:v>
                      </c:pt>
                      <c:pt idx="13">
                        <c:v>72.489999999999995</c:v>
                      </c:pt>
                      <c:pt idx="14">
                        <c:v>83.3</c:v>
                      </c:pt>
                      <c:pt idx="15">
                        <c:v>76.239999999999995</c:v>
                      </c:pt>
                      <c:pt idx="16">
                        <c:v>64.88000000000001</c:v>
                      </c:pt>
                      <c:pt idx="17">
                        <c:v>79.069999999999993</c:v>
                      </c:pt>
                      <c:pt idx="18">
                        <c:v>100</c:v>
                      </c:pt>
                      <c:pt idx="19">
                        <c:v>98.34</c:v>
                      </c:pt>
                      <c:pt idx="20">
                        <c:v>91.86999999999999</c:v>
                      </c:pt>
                      <c:pt idx="21">
                        <c:v>103.96000000000001</c:v>
                      </c:pt>
                      <c:pt idx="22">
                        <c:v>102.37</c:v>
                      </c:pt>
                      <c:pt idx="23">
                        <c:v>83.3</c:v>
                      </c:pt>
                      <c:pt idx="24">
                        <c:v>78.89</c:v>
                      </c:pt>
                      <c:pt idx="25">
                        <c:v>82.740000000000009</c:v>
                      </c:pt>
                      <c:pt idx="26">
                        <c:v>88.13</c:v>
                      </c:pt>
                      <c:pt idx="27">
                        <c:v>90.18</c:v>
                      </c:pt>
                      <c:pt idx="28">
                        <c:v>72.75</c:v>
                      </c:pt>
                      <c:pt idx="29">
                        <c:v>77.2</c:v>
                      </c:pt>
                      <c:pt idx="30">
                        <c:v>68.58</c:v>
                      </c:pt>
                      <c:pt idx="31">
                        <c:v>62.129999999999995</c:v>
                      </c:pt>
                      <c:pt idx="32">
                        <c:v>64.23</c:v>
                      </c:pt>
                      <c:pt idx="33">
                        <c:v>59.730000000000004</c:v>
                      </c:pt>
                      <c:pt idx="34">
                        <c:v>61.83</c:v>
                      </c:pt>
                      <c:pt idx="35">
                        <c:v>61.550000000000004</c:v>
                      </c:pt>
                      <c:pt idx="36">
                        <c:v>72.89</c:v>
                      </c:pt>
                      <c:pt idx="37">
                        <c:v>66.09</c:v>
                      </c:pt>
                      <c:pt idx="38">
                        <c:v>81.58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B7DF-400E-849A-05033FA40214}"/>
                  </c:ext>
                </c:extLst>
              </c15:ser>
            </c15:filteredLineSeries>
            <c15:filteredLineSeries>
              <c15:ser>
                <c:idx val="9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IPZK2020!$C$14</c15:sqref>
                        </c15:formulaRef>
                      </c:ext>
                    </c:extLst>
                    <c:strCache>
                      <c:ptCount val="1"/>
                      <c:pt idx="0">
                        <c:v>ťuhýk obecný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IPZK2020!$D$14:$AP$14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53.080000000000005</c:v>
                      </c:pt>
                      <c:pt idx="1">
                        <c:v>69.260000000000005</c:v>
                      </c:pt>
                      <c:pt idx="2">
                        <c:v>55.589999999999996</c:v>
                      </c:pt>
                      <c:pt idx="3">
                        <c:v>60.34</c:v>
                      </c:pt>
                      <c:pt idx="4">
                        <c:v>51.05</c:v>
                      </c:pt>
                      <c:pt idx="5">
                        <c:v>50.129999999999995</c:v>
                      </c:pt>
                      <c:pt idx="6">
                        <c:v>50.629999999999995</c:v>
                      </c:pt>
                      <c:pt idx="7">
                        <c:v>83.63000000000001</c:v>
                      </c:pt>
                      <c:pt idx="8">
                        <c:v>49.05</c:v>
                      </c:pt>
                      <c:pt idx="9">
                        <c:v>67.64</c:v>
                      </c:pt>
                      <c:pt idx="10">
                        <c:v>63.12</c:v>
                      </c:pt>
                      <c:pt idx="11">
                        <c:v>90.18</c:v>
                      </c:pt>
                      <c:pt idx="12">
                        <c:v>82.35</c:v>
                      </c:pt>
                      <c:pt idx="13">
                        <c:v>120.02</c:v>
                      </c:pt>
                      <c:pt idx="14">
                        <c:v>140.55000000000001</c:v>
                      </c:pt>
                      <c:pt idx="15">
                        <c:v>148.12</c:v>
                      </c:pt>
                      <c:pt idx="16">
                        <c:v>135.78</c:v>
                      </c:pt>
                      <c:pt idx="17">
                        <c:v>103.28</c:v>
                      </c:pt>
                      <c:pt idx="18">
                        <c:v>100</c:v>
                      </c:pt>
                      <c:pt idx="19">
                        <c:v>99.14</c:v>
                      </c:pt>
                      <c:pt idx="20">
                        <c:v>98.6</c:v>
                      </c:pt>
                      <c:pt idx="21">
                        <c:v>93.01</c:v>
                      </c:pt>
                      <c:pt idx="22">
                        <c:v>147.57</c:v>
                      </c:pt>
                      <c:pt idx="23">
                        <c:v>140.67000000000002</c:v>
                      </c:pt>
                      <c:pt idx="24">
                        <c:v>122.6</c:v>
                      </c:pt>
                      <c:pt idx="25">
                        <c:v>164.98999999999998</c:v>
                      </c:pt>
                      <c:pt idx="26">
                        <c:v>120.05999999999999</c:v>
                      </c:pt>
                      <c:pt idx="27">
                        <c:v>111.47</c:v>
                      </c:pt>
                      <c:pt idx="28">
                        <c:v>111.08</c:v>
                      </c:pt>
                      <c:pt idx="29">
                        <c:v>82.71</c:v>
                      </c:pt>
                      <c:pt idx="30">
                        <c:v>98.77</c:v>
                      </c:pt>
                      <c:pt idx="31">
                        <c:v>109.19000000000001</c:v>
                      </c:pt>
                      <c:pt idx="32">
                        <c:v>95.38</c:v>
                      </c:pt>
                      <c:pt idx="33">
                        <c:v>93.179999999999993</c:v>
                      </c:pt>
                      <c:pt idx="34">
                        <c:v>96.97</c:v>
                      </c:pt>
                      <c:pt idx="35">
                        <c:v>93.45</c:v>
                      </c:pt>
                      <c:pt idx="36">
                        <c:v>106.43</c:v>
                      </c:pt>
                      <c:pt idx="37">
                        <c:v>86.6</c:v>
                      </c:pt>
                      <c:pt idx="38">
                        <c:v>111.84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B7DF-400E-849A-05033FA40214}"/>
                  </c:ext>
                </c:extLst>
              </c15:ser>
            </c15:filteredLineSeries>
            <c15:filteredLineSeries>
              <c15:ser>
                <c:idx val="12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IPZK2020!$C$17</c15:sqref>
                        </c15:formulaRef>
                      </c:ext>
                    </c:extLst>
                    <c:strCache>
                      <c:ptCount val="1"/>
                      <c:pt idx="0">
                        <c:v>vrabec polní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IPZK2020!$D$17:$AP$17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128.69999999999999</c:v>
                      </c:pt>
                      <c:pt idx="1">
                        <c:v>125.42999999999999</c:v>
                      </c:pt>
                      <c:pt idx="2">
                        <c:v>137.61000000000001</c:v>
                      </c:pt>
                      <c:pt idx="3">
                        <c:v>109.92999999999999</c:v>
                      </c:pt>
                      <c:pt idx="4">
                        <c:v>91.320000000000007</c:v>
                      </c:pt>
                      <c:pt idx="5">
                        <c:v>96.75</c:v>
                      </c:pt>
                      <c:pt idx="6">
                        <c:v>90.27</c:v>
                      </c:pt>
                      <c:pt idx="7">
                        <c:v>119.09</c:v>
                      </c:pt>
                      <c:pt idx="8">
                        <c:v>74.78</c:v>
                      </c:pt>
                      <c:pt idx="9">
                        <c:v>80.760000000000005</c:v>
                      </c:pt>
                      <c:pt idx="10">
                        <c:v>88.570000000000007</c:v>
                      </c:pt>
                      <c:pt idx="11">
                        <c:v>107.2</c:v>
                      </c:pt>
                      <c:pt idx="12">
                        <c:v>122.96000000000001</c:v>
                      </c:pt>
                      <c:pt idx="13">
                        <c:v>134.04</c:v>
                      </c:pt>
                      <c:pt idx="14">
                        <c:v>94.089999999999989</c:v>
                      </c:pt>
                      <c:pt idx="15">
                        <c:v>98.56</c:v>
                      </c:pt>
                      <c:pt idx="16">
                        <c:v>105.5</c:v>
                      </c:pt>
                      <c:pt idx="17">
                        <c:v>122.48000000000002</c:v>
                      </c:pt>
                      <c:pt idx="18">
                        <c:v>100</c:v>
                      </c:pt>
                      <c:pt idx="19">
                        <c:v>137.16999999999999</c:v>
                      </c:pt>
                      <c:pt idx="20">
                        <c:v>122.22</c:v>
                      </c:pt>
                      <c:pt idx="21">
                        <c:v>74.13</c:v>
                      </c:pt>
                      <c:pt idx="22">
                        <c:v>94.3</c:v>
                      </c:pt>
                      <c:pt idx="23">
                        <c:v>114.97999999999999</c:v>
                      </c:pt>
                      <c:pt idx="24">
                        <c:v>98.75</c:v>
                      </c:pt>
                      <c:pt idx="25">
                        <c:v>107.22</c:v>
                      </c:pt>
                      <c:pt idx="26">
                        <c:v>88.72</c:v>
                      </c:pt>
                      <c:pt idx="27">
                        <c:v>83.399999999999991</c:v>
                      </c:pt>
                      <c:pt idx="28">
                        <c:v>79.28</c:v>
                      </c:pt>
                      <c:pt idx="29">
                        <c:v>88.19</c:v>
                      </c:pt>
                      <c:pt idx="30">
                        <c:v>93.74</c:v>
                      </c:pt>
                      <c:pt idx="31">
                        <c:v>93.45</c:v>
                      </c:pt>
                      <c:pt idx="32">
                        <c:v>96.5</c:v>
                      </c:pt>
                      <c:pt idx="33">
                        <c:v>89.1</c:v>
                      </c:pt>
                      <c:pt idx="34">
                        <c:v>94.86</c:v>
                      </c:pt>
                      <c:pt idx="35">
                        <c:v>86.65</c:v>
                      </c:pt>
                      <c:pt idx="36">
                        <c:v>88.55</c:v>
                      </c:pt>
                      <c:pt idx="37">
                        <c:v>77.27000000000001</c:v>
                      </c:pt>
                      <c:pt idx="38">
                        <c:v>72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B7DF-400E-849A-05033FA40214}"/>
                  </c:ext>
                </c:extLst>
              </c15:ser>
            </c15:filteredLineSeries>
            <c15:filteredLineSeries>
              <c15:ser>
                <c:idx val="14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IPZK2020!$C$20</c15:sqref>
                        </c15:formulaRef>
                      </c:ext>
                    </c:extLst>
                    <c:strCache>
                      <c:ptCount val="1"/>
                      <c:pt idx="0">
                        <c:v>strnad obecný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IPZK2020!$D$20:$AP$20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108.17000000000002</c:v>
                      </c:pt>
                      <c:pt idx="1">
                        <c:v>123.18</c:v>
                      </c:pt>
                      <c:pt idx="2">
                        <c:v>122.66</c:v>
                      </c:pt>
                      <c:pt idx="3">
                        <c:v>116.56</c:v>
                      </c:pt>
                      <c:pt idx="4">
                        <c:v>112.49</c:v>
                      </c:pt>
                      <c:pt idx="5">
                        <c:v>133.05000000000001</c:v>
                      </c:pt>
                      <c:pt idx="6">
                        <c:v>108.87</c:v>
                      </c:pt>
                      <c:pt idx="7">
                        <c:v>112.14</c:v>
                      </c:pt>
                      <c:pt idx="8">
                        <c:v>111.25</c:v>
                      </c:pt>
                      <c:pt idx="9">
                        <c:v>114.92</c:v>
                      </c:pt>
                      <c:pt idx="10">
                        <c:v>107.84</c:v>
                      </c:pt>
                      <c:pt idx="11">
                        <c:v>114.04</c:v>
                      </c:pt>
                      <c:pt idx="12">
                        <c:v>121.30000000000001</c:v>
                      </c:pt>
                      <c:pt idx="13">
                        <c:v>114.53999999999999</c:v>
                      </c:pt>
                      <c:pt idx="14">
                        <c:v>116.00999999999999</c:v>
                      </c:pt>
                      <c:pt idx="15">
                        <c:v>111.78999999999999</c:v>
                      </c:pt>
                      <c:pt idx="16">
                        <c:v>100.77000000000001</c:v>
                      </c:pt>
                      <c:pt idx="17">
                        <c:v>108.11999999999999</c:v>
                      </c:pt>
                      <c:pt idx="18">
                        <c:v>100</c:v>
                      </c:pt>
                      <c:pt idx="19">
                        <c:v>111.4</c:v>
                      </c:pt>
                      <c:pt idx="20">
                        <c:v>97.78</c:v>
                      </c:pt>
                      <c:pt idx="21">
                        <c:v>100.46</c:v>
                      </c:pt>
                      <c:pt idx="22">
                        <c:v>105.08999999999999</c:v>
                      </c:pt>
                      <c:pt idx="23">
                        <c:v>103.83</c:v>
                      </c:pt>
                      <c:pt idx="24">
                        <c:v>104.63</c:v>
                      </c:pt>
                      <c:pt idx="25">
                        <c:v>99.37</c:v>
                      </c:pt>
                      <c:pt idx="26">
                        <c:v>90.16</c:v>
                      </c:pt>
                      <c:pt idx="27">
                        <c:v>92.679999999999993</c:v>
                      </c:pt>
                      <c:pt idx="28">
                        <c:v>90.710000000000008</c:v>
                      </c:pt>
                      <c:pt idx="29">
                        <c:v>89.98</c:v>
                      </c:pt>
                      <c:pt idx="30">
                        <c:v>88.78</c:v>
                      </c:pt>
                      <c:pt idx="31">
                        <c:v>91.11</c:v>
                      </c:pt>
                      <c:pt idx="32">
                        <c:v>84.899999999999991</c:v>
                      </c:pt>
                      <c:pt idx="33">
                        <c:v>84.15</c:v>
                      </c:pt>
                      <c:pt idx="34">
                        <c:v>86.72999999999999</c:v>
                      </c:pt>
                      <c:pt idx="35">
                        <c:v>79.62</c:v>
                      </c:pt>
                      <c:pt idx="36">
                        <c:v>82.58</c:v>
                      </c:pt>
                      <c:pt idx="37">
                        <c:v>80.19</c:v>
                      </c:pt>
                      <c:pt idx="38">
                        <c:v>74.260000000000005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B7DF-400E-849A-05033FA40214}"/>
                  </c:ext>
                </c:extLst>
              </c15:ser>
            </c15:filteredLineSeries>
            <c15:filteredLineSeries>
              <c15:ser>
                <c:idx val="0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IPZK2020!$C$9</c15:sqref>
                        </c15:formulaRef>
                      </c:ext>
                    </c:extLst>
                    <c:strCache>
                      <c:ptCount val="1"/>
                      <c:pt idx="0">
                        <c:v>linduška luční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IPZK2020!$D$9:$AP$9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100.13000000000001</c:v>
                      </c:pt>
                      <c:pt idx="1">
                        <c:v>59.8</c:v>
                      </c:pt>
                      <c:pt idx="2">
                        <c:v>74.86</c:v>
                      </c:pt>
                      <c:pt idx="3">
                        <c:v>71.650000000000006</c:v>
                      </c:pt>
                      <c:pt idx="4">
                        <c:v>143.96</c:v>
                      </c:pt>
                      <c:pt idx="5">
                        <c:v>46.25</c:v>
                      </c:pt>
                      <c:pt idx="6">
                        <c:v>95.93</c:v>
                      </c:pt>
                      <c:pt idx="7">
                        <c:v>142.88</c:v>
                      </c:pt>
                      <c:pt idx="8">
                        <c:v>119.35</c:v>
                      </c:pt>
                      <c:pt idx="9">
                        <c:v>120.63</c:v>
                      </c:pt>
                      <c:pt idx="10">
                        <c:v>119.85</c:v>
                      </c:pt>
                      <c:pt idx="11">
                        <c:v>99.49</c:v>
                      </c:pt>
                      <c:pt idx="12">
                        <c:v>114.58999999999999</c:v>
                      </c:pt>
                      <c:pt idx="13">
                        <c:v>67.459999999999994</c:v>
                      </c:pt>
                      <c:pt idx="14">
                        <c:v>42.83</c:v>
                      </c:pt>
                      <c:pt idx="15">
                        <c:v>43.26</c:v>
                      </c:pt>
                      <c:pt idx="16">
                        <c:v>93.51</c:v>
                      </c:pt>
                      <c:pt idx="17">
                        <c:v>58.79</c:v>
                      </c:pt>
                      <c:pt idx="18">
                        <c:v>100</c:v>
                      </c:pt>
                      <c:pt idx="19">
                        <c:v>65.45</c:v>
                      </c:pt>
                      <c:pt idx="20">
                        <c:v>18.279999999999998</c:v>
                      </c:pt>
                      <c:pt idx="21">
                        <c:v>35.39</c:v>
                      </c:pt>
                      <c:pt idx="22">
                        <c:v>21.58</c:v>
                      </c:pt>
                      <c:pt idx="23">
                        <c:v>21.01</c:v>
                      </c:pt>
                      <c:pt idx="24">
                        <c:v>18.41</c:v>
                      </c:pt>
                      <c:pt idx="25">
                        <c:v>11.88</c:v>
                      </c:pt>
                      <c:pt idx="26">
                        <c:v>15.229999999999999</c:v>
                      </c:pt>
                      <c:pt idx="27">
                        <c:v>16.59</c:v>
                      </c:pt>
                      <c:pt idx="28">
                        <c:v>15.120000000000001</c:v>
                      </c:pt>
                      <c:pt idx="29">
                        <c:v>14.799999999999999</c:v>
                      </c:pt>
                      <c:pt idx="30">
                        <c:v>16.48</c:v>
                      </c:pt>
                      <c:pt idx="31">
                        <c:v>15.740000000000002</c:v>
                      </c:pt>
                      <c:pt idx="32">
                        <c:v>23.41</c:v>
                      </c:pt>
                      <c:pt idx="33">
                        <c:v>13.55</c:v>
                      </c:pt>
                      <c:pt idx="34">
                        <c:v>11.15</c:v>
                      </c:pt>
                      <c:pt idx="35">
                        <c:v>2.88</c:v>
                      </c:pt>
                      <c:pt idx="36">
                        <c:v>3.92</c:v>
                      </c:pt>
                      <c:pt idx="37">
                        <c:v>6.4600000000000009</c:v>
                      </c:pt>
                      <c:pt idx="38">
                        <c:v>4.32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B7DF-400E-849A-05033FA40214}"/>
                  </c:ext>
                </c:extLst>
              </c15:ser>
            </c15:filteredLineSeries>
          </c:ext>
        </c:extLst>
      </c:lineChart>
      <c:catAx>
        <c:axId val="318076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1"/>
        <c:crosses val="autoZero"/>
        <c:auto val="1"/>
        <c:lblAlgn val="ctr"/>
        <c:lblOffset val="100"/>
        <c:tickLblSkip val="5"/>
        <c:tickMarkSkip val="1"/>
        <c:noMultiLvlLbl val="0"/>
      </c:catAx>
      <c:valAx>
        <c:axId val="1"/>
        <c:scaling>
          <c:orientation val="minMax"/>
          <c:max val="2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318076368"/>
        <c:crosses val="autoZero"/>
        <c:crossBetween val="midCat"/>
        <c:majorUnit val="10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029568733814818E-2"/>
          <c:y val="7.5999999999999998E-2"/>
          <c:w val="0.90654205607476634"/>
          <c:h val="0.82799999999999996"/>
        </c:manualLayout>
      </c:layout>
      <c:lineChart>
        <c:grouping val="standard"/>
        <c:varyColors val="0"/>
        <c:ser>
          <c:idx val="11"/>
          <c:order val="3"/>
          <c:tx>
            <c:strRef>
              <c:f>IPZK2020!$C$16</c:f>
              <c:strCache>
                <c:ptCount val="1"/>
                <c:pt idx="0">
                  <c:v>špaček obecný</c:v>
                </c:pt>
              </c:strCache>
              <c:extLst xmlns:c15="http://schemas.microsoft.com/office/drawing/2012/chart"/>
            </c:strRef>
          </c:tx>
          <c:spPr>
            <a:ln w="47625">
              <a:solidFill>
                <a:schemeClr val="accent1">
                  <a:lumMod val="50000"/>
                </a:schemeClr>
              </a:solidFill>
            </a:ln>
          </c:spPr>
          <c:marker>
            <c:symbol val="none"/>
          </c:marker>
          <c:cat>
            <c:strRef>
              <c:f>IPZK2020!$D$1:$AP$1</c:f>
              <c:strCache>
                <c:ptCount val="39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  <c:pt idx="32">
                  <c:v>2014</c:v>
                </c:pt>
                <c:pt idx="33">
                  <c:v>2015</c:v>
                </c:pt>
                <c:pt idx="34">
                  <c:v>2016</c:v>
                </c:pt>
                <c:pt idx="35">
                  <c:v>2017</c:v>
                </c:pt>
                <c:pt idx="36">
                  <c:v>2018</c:v>
                </c:pt>
                <c:pt idx="37">
                  <c:v>2019</c:v>
                </c:pt>
                <c:pt idx="38">
                  <c:v>2020</c:v>
                </c:pt>
              </c:strCache>
            </c:strRef>
          </c:cat>
          <c:val>
            <c:numRef>
              <c:f>IPZK2020!$D$16:$AP$16</c:f>
              <c:numCache>
                <c:formatCode>General</c:formatCode>
                <c:ptCount val="39"/>
                <c:pt idx="0">
                  <c:v>59.8</c:v>
                </c:pt>
                <c:pt idx="1">
                  <c:v>62.370000000000005</c:v>
                </c:pt>
                <c:pt idx="2">
                  <c:v>64.429999999999993</c:v>
                </c:pt>
                <c:pt idx="3">
                  <c:v>63.149999999999991</c:v>
                </c:pt>
                <c:pt idx="4">
                  <c:v>82.92</c:v>
                </c:pt>
                <c:pt idx="5">
                  <c:v>73.540000000000006</c:v>
                </c:pt>
                <c:pt idx="6">
                  <c:v>75.84</c:v>
                </c:pt>
                <c:pt idx="7">
                  <c:v>87.3</c:v>
                </c:pt>
                <c:pt idx="8">
                  <c:v>72.19</c:v>
                </c:pt>
                <c:pt idx="9">
                  <c:v>69.66</c:v>
                </c:pt>
                <c:pt idx="10">
                  <c:v>73.550000000000011</c:v>
                </c:pt>
                <c:pt idx="11">
                  <c:v>72.680000000000007</c:v>
                </c:pt>
                <c:pt idx="12">
                  <c:v>90.19</c:v>
                </c:pt>
                <c:pt idx="13">
                  <c:v>83.25</c:v>
                </c:pt>
                <c:pt idx="14">
                  <c:v>75.429999999999993</c:v>
                </c:pt>
                <c:pt idx="15">
                  <c:v>96.22</c:v>
                </c:pt>
                <c:pt idx="16">
                  <c:v>116.82999999999998</c:v>
                </c:pt>
                <c:pt idx="17">
                  <c:v>94.199999999999989</c:v>
                </c:pt>
                <c:pt idx="18">
                  <c:v>100</c:v>
                </c:pt>
                <c:pt idx="19">
                  <c:v>90.41</c:v>
                </c:pt>
                <c:pt idx="20">
                  <c:v>108.69</c:v>
                </c:pt>
                <c:pt idx="21">
                  <c:v>105.72999999999999</c:v>
                </c:pt>
                <c:pt idx="22">
                  <c:v>108.75999999999999</c:v>
                </c:pt>
                <c:pt idx="23">
                  <c:v>148.58000000000001</c:v>
                </c:pt>
                <c:pt idx="24">
                  <c:v>138.94</c:v>
                </c:pt>
                <c:pt idx="25">
                  <c:v>107.42</c:v>
                </c:pt>
                <c:pt idx="26">
                  <c:v>117.15</c:v>
                </c:pt>
                <c:pt idx="27">
                  <c:v>119.76</c:v>
                </c:pt>
                <c:pt idx="28">
                  <c:v>145.77000000000001</c:v>
                </c:pt>
                <c:pt idx="29">
                  <c:v>105.37</c:v>
                </c:pt>
                <c:pt idx="30">
                  <c:v>112.82000000000001</c:v>
                </c:pt>
                <c:pt idx="31">
                  <c:v>120.02</c:v>
                </c:pt>
                <c:pt idx="32">
                  <c:v>129.43</c:v>
                </c:pt>
                <c:pt idx="33">
                  <c:v>131.39000000000001</c:v>
                </c:pt>
                <c:pt idx="34">
                  <c:v>137.51</c:v>
                </c:pt>
                <c:pt idx="35">
                  <c:v>149.18</c:v>
                </c:pt>
                <c:pt idx="36">
                  <c:v>187.54999999999998</c:v>
                </c:pt>
                <c:pt idx="37">
                  <c:v>147.92000000000002</c:v>
                </c:pt>
                <c:pt idx="38">
                  <c:v>170.78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3E6C-4138-A331-FE777ED96B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8076368"/>
        <c:axId val="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IPZK2020!$C$2</c15:sqref>
                        </c15:formulaRef>
                      </c:ext>
                    </c:extLst>
                    <c:strCache>
                      <c:ptCount val="1"/>
                      <c:pt idx="0">
                        <c:v>čáp bílý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IPZK2020!$D$2:$AP$2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31.759999999999998</c:v>
                      </c:pt>
                      <c:pt idx="1">
                        <c:v>46.54</c:v>
                      </c:pt>
                      <c:pt idx="2">
                        <c:v>42.88</c:v>
                      </c:pt>
                      <c:pt idx="3">
                        <c:v>35.54</c:v>
                      </c:pt>
                      <c:pt idx="4">
                        <c:v>32.590000000000003</c:v>
                      </c:pt>
                      <c:pt idx="5">
                        <c:v>76.94</c:v>
                      </c:pt>
                      <c:pt idx="6">
                        <c:v>47.9</c:v>
                      </c:pt>
                      <c:pt idx="7">
                        <c:v>84.04</c:v>
                      </c:pt>
                      <c:pt idx="8">
                        <c:v>113.64000000000001</c:v>
                      </c:pt>
                      <c:pt idx="9">
                        <c:v>103.49</c:v>
                      </c:pt>
                      <c:pt idx="10">
                        <c:v>87.53</c:v>
                      </c:pt>
                      <c:pt idx="11">
                        <c:v>78.34</c:v>
                      </c:pt>
                      <c:pt idx="12">
                        <c:v>131.26</c:v>
                      </c:pt>
                      <c:pt idx="13">
                        <c:v>129.05000000000001</c:v>
                      </c:pt>
                      <c:pt idx="14">
                        <c:v>144.01999999999998</c:v>
                      </c:pt>
                      <c:pt idx="15">
                        <c:v>90.32</c:v>
                      </c:pt>
                      <c:pt idx="16">
                        <c:v>104.25999999999999</c:v>
                      </c:pt>
                      <c:pt idx="17">
                        <c:v>78.259999999999991</c:v>
                      </c:pt>
                      <c:pt idx="18">
                        <c:v>100</c:v>
                      </c:pt>
                      <c:pt idx="19">
                        <c:v>86.63</c:v>
                      </c:pt>
                      <c:pt idx="20">
                        <c:v>114.39999999999999</c:v>
                      </c:pt>
                      <c:pt idx="21">
                        <c:v>74.95</c:v>
                      </c:pt>
                      <c:pt idx="22">
                        <c:v>104.83</c:v>
                      </c:pt>
                      <c:pt idx="23">
                        <c:v>120.46</c:v>
                      </c:pt>
                      <c:pt idx="24">
                        <c:v>66.23</c:v>
                      </c:pt>
                      <c:pt idx="25">
                        <c:v>82.66</c:v>
                      </c:pt>
                      <c:pt idx="26">
                        <c:v>174.31</c:v>
                      </c:pt>
                      <c:pt idx="27">
                        <c:v>258.78000000000003</c:v>
                      </c:pt>
                      <c:pt idx="28">
                        <c:v>167.22</c:v>
                      </c:pt>
                      <c:pt idx="29">
                        <c:v>95.39</c:v>
                      </c:pt>
                      <c:pt idx="30">
                        <c:v>166.82999999999998</c:v>
                      </c:pt>
                      <c:pt idx="31">
                        <c:v>258.20999999999998</c:v>
                      </c:pt>
                      <c:pt idx="32">
                        <c:v>148.32</c:v>
                      </c:pt>
                      <c:pt idx="33">
                        <c:v>107.3</c:v>
                      </c:pt>
                      <c:pt idx="34">
                        <c:v>81</c:v>
                      </c:pt>
                      <c:pt idx="35">
                        <c:v>172.66</c:v>
                      </c:pt>
                      <c:pt idx="36">
                        <c:v>99.26</c:v>
                      </c:pt>
                      <c:pt idx="37">
                        <c:v>138</c:v>
                      </c:pt>
                      <c:pt idx="38">
                        <c:v>197.6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3E6C-4138-A331-FE777ED96B5C}"/>
                  </c:ext>
                </c:extLst>
              </c15:ser>
            </c15:filteredLineSeries>
            <c15:filteredLineSeries>
              <c15:ser>
                <c:idx val="5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IPZK2020!$C$8</c15:sqref>
                        </c15:formulaRef>
                      </c:ext>
                    </c:extLst>
                    <c:strCache>
                      <c:ptCount val="1"/>
                      <c:pt idx="0">
                        <c:v>vlaštovka obecná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IPZK2020!$D$8:$AP$8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116.85000000000001</c:v>
                      </c:pt>
                      <c:pt idx="1">
                        <c:v>146.18</c:v>
                      </c:pt>
                      <c:pt idx="2">
                        <c:v>139.43</c:v>
                      </c:pt>
                      <c:pt idx="3">
                        <c:v>88.35</c:v>
                      </c:pt>
                      <c:pt idx="4">
                        <c:v>134.36999999999998</c:v>
                      </c:pt>
                      <c:pt idx="5">
                        <c:v>94.33</c:v>
                      </c:pt>
                      <c:pt idx="6">
                        <c:v>118.05000000000001</c:v>
                      </c:pt>
                      <c:pt idx="7">
                        <c:v>115.61999999999999</c:v>
                      </c:pt>
                      <c:pt idx="8">
                        <c:v>112.09</c:v>
                      </c:pt>
                      <c:pt idx="9">
                        <c:v>174.33</c:v>
                      </c:pt>
                      <c:pt idx="10">
                        <c:v>139.79</c:v>
                      </c:pt>
                      <c:pt idx="11">
                        <c:v>141.60999999999999</c:v>
                      </c:pt>
                      <c:pt idx="12">
                        <c:v>111.87</c:v>
                      </c:pt>
                      <c:pt idx="13">
                        <c:v>168.33</c:v>
                      </c:pt>
                      <c:pt idx="14">
                        <c:v>215.83</c:v>
                      </c:pt>
                      <c:pt idx="15">
                        <c:v>127.97</c:v>
                      </c:pt>
                      <c:pt idx="16">
                        <c:v>152.91999999999999</c:v>
                      </c:pt>
                      <c:pt idx="17">
                        <c:v>129.63999999999999</c:v>
                      </c:pt>
                      <c:pt idx="18">
                        <c:v>100</c:v>
                      </c:pt>
                      <c:pt idx="19">
                        <c:v>103.24</c:v>
                      </c:pt>
                      <c:pt idx="20">
                        <c:v>108.79</c:v>
                      </c:pt>
                      <c:pt idx="21">
                        <c:v>108.55</c:v>
                      </c:pt>
                      <c:pt idx="22">
                        <c:v>138.27000000000001</c:v>
                      </c:pt>
                      <c:pt idx="23">
                        <c:v>130.37</c:v>
                      </c:pt>
                      <c:pt idx="24">
                        <c:v>145.36000000000001</c:v>
                      </c:pt>
                      <c:pt idx="25">
                        <c:v>122.19</c:v>
                      </c:pt>
                      <c:pt idx="26">
                        <c:v>104</c:v>
                      </c:pt>
                      <c:pt idx="27">
                        <c:v>102.35000000000001</c:v>
                      </c:pt>
                      <c:pt idx="28">
                        <c:v>105.35000000000001</c:v>
                      </c:pt>
                      <c:pt idx="29">
                        <c:v>93.28</c:v>
                      </c:pt>
                      <c:pt idx="30">
                        <c:v>114.16999999999999</c:v>
                      </c:pt>
                      <c:pt idx="31">
                        <c:v>126.52000000000001</c:v>
                      </c:pt>
                      <c:pt idx="32">
                        <c:v>135.31</c:v>
                      </c:pt>
                      <c:pt idx="33">
                        <c:v>107.26</c:v>
                      </c:pt>
                      <c:pt idx="34">
                        <c:v>125.27999999999999</c:v>
                      </c:pt>
                      <c:pt idx="35">
                        <c:v>107.09</c:v>
                      </c:pt>
                      <c:pt idx="36">
                        <c:v>139.43</c:v>
                      </c:pt>
                      <c:pt idx="37">
                        <c:v>119.58</c:v>
                      </c:pt>
                      <c:pt idx="38">
                        <c:v>118.12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3E6C-4138-A331-FE777ED96B5C}"/>
                  </c:ext>
                </c:extLst>
              </c15:ser>
            </c15:filteredLineSeries>
            <c15:filteredLineSeries>
              <c15:ser>
                <c:idx val="10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IPZK2020!$C$15</c15:sqref>
                        </c15:formulaRef>
                      </c:ext>
                    </c:extLst>
                    <c:strCache>
                      <c:ptCount val="1"/>
                      <c:pt idx="0">
                        <c:v>havran polní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IPZK2020!$D$15:$AP$15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21.18</c:v>
                      </c:pt>
                      <c:pt idx="1">
                        <c:v>38.04</c:v>
                      </c:pt>
                      <c:pt idx="2">
                        <c:v>22.78</c:v>
                      </c:pt>
                      <c:pt idx="3">
                        <c:v>24.81</c:v>
                      </c:pt>
                      <c:pt idx="4">
                        <c:v>52.49</c:v>
                      </c:pt>
                      <c:pt idx="5">
                        <c:v>50.31</c:v>
                      </c:pt>
                      <c:pt idx="6">
                        <c:v>59.37</c:v>
                      </c:pt>
                      <c:pt idx="7">
                        <c:v>49.82</c:v>
                      </c:pt>
                      <c:pt idx="8">
                        <c:v>47.31</c:v>
                      </c:pt>
                      <c:pt idx="9">
                        <c:v>59.74</c:v>
                      </c:pt>
                      <c:pt idx="10">
                        <c:v>52.129999999999995</c:v>
                      </c:pt>
                      <c:pt idx="11">
                        <c:v>59.099999999999994</c:v>
                      </c:pt>
                      <c:pt idx="12">
                        <c:v>80.760000000000005</c:v>
                      </c:pt>
                      <c:pt idx="13">
                        <c:v>121.02</c:v>
                      </c:pt>
                      <c:pt idx="14">
                        <c:v>54.63</c:v>
                      </c:pt>
                      <c:pt idx="15">
                        <c:v>14.06</c:v>
                      </c:pt>
                      <c:pt idx="16">
                        <c:v>24.12</c:v>
                      </c:pt>
                      <c:pt idx="17">
                        <c:v>81.12</c:v>
                      </c:pt>
                      <c:pt idx="18">
                        <c:v>100</c:v>
                      </c:pt>
                      <c:pt idx="19">
                        <c:v>97.69</c:v>
                      </c:pt>
                      <c:pt idx="20">
                        <c:v>139.97</c:v>
                      </c:pt>
                      <c:pt idx="21">
                        <c:v>152.32000000000002</c:v>
                      </c:pt>
                      <c:pt idx="22">
                        <c:v>333</c:v>
                      </c:pt>
                      <c:pt idx="23">
                        <c:v>37.39</c:v>
                      </c:pt>
                      <c:pt idx="24">
                        <c:v>34.08</c:v>
                      </c:pt>
                      <c:pt idx="25">
                        <c:v>28.48</c:v>
                      </c:pt>
                      <c:pt idx="26">
                        <c:v>51.849999999999994</c:v>
                      </c:pt>
                      <c:pt idx="27">
                        <c:v>39.86</c:v>
                      </c:pt>
                      <c:pt idx="28">
                        <c:v>17.299999999999997</c:v>
                      </c:pt>
                      <c:pt idx="29">
                        <c:v>40.630000000000003</c:v>
                      </c:pt>
                      <c:pt idx="30">
                        <c:v>29.68</c:v>
                      </c:pt>
                      <c:pt idx="31">
                        <c:v>28.54</c:v>
                      </c:pt>
                      <c:pt idx="32">
                        <c:v>30.36</c:v>
                      </c:pt>
                      <c:pt idx="33">
                        <c:v>36.76</c:v>
                      </c:pt>
                      <c:pt idx="34">
                        <c:v>15.98</c:v>
                      </c:pt>
                      <c:pt idx="35">
                        <c:v>14.21</c:v>
                      </c:pt>
                      <c:pt idx="36">
                        <c:v>7.62</c:v>
                      </c:pt>
                      <c:pt idx="37">
                        <c:v>3.47</c:v>
                      </c:pt>
                      <c:pt idx="38">
                        <c:v>1.8900000000000001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3E6C-4138-A331-FE777ED96B5C}"/>
                  </c:ext>
                </c:extLst>
              </c15:ser>
            </c15:filteredLineSeries>
            <c15:filteredLineSeries>
              <c15:ser>
                <c:idx val="13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IPZK2020!$C$18</c15:sqref>
                        </c15:formulaRef>
                      </c:ext>
                    </c:extLst>
                    <c:strCache>
                      <c:ptCount val="1"/>
                      <c:pt idx="0">
                        <c:v>zvonohlík zahradní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IPZK2020!$D$18:$AP$18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159.80000000000001</c:v>
                      </c:pt>
                      <c:pt idx="1">
                        <c:v>197.89000000000001</c:v>
                      </c:pt>
                      <c:pt idx="2">
                        <c:v>207.77999999999997</c:v>
                      </c:pt>
                      <c:pt idx="3">
                        <c:v>215.15</c:v>
                      </c:pt>
                      <c:pt idx="4">
                        <c:v>180.21</c:v>
                      </c:pt>
                      <c:pt idx="5">
                        <c:v>185.78</c:v>
                      </c:pt>
                      <c:pt idx="6">
                        <c:v>159.80000000000001</c:v>
                      </c:pt>
                      <c:pt idx="7">
                        <c:v>166.88</c:v>
                      </c:pt>
                      <c:pt idx="8">
                        <c:v>181.79000000000002</c:v>
                      </c:pt>
                      <c:pt idx="9">
                        <c:v>165.73</c:v>
                      </c:pt>
                      <c:pt idx="10">
                        <c:v>183.37</c:v>
                      </c:pt>
                      <c:pt idx="11">
                        <c:v>142.56</c:v>
                      </c:pt>
                      <c:pt idx="12">
                        <c:v>155.87</c:v>
                      </c:pt>
                      <c:pt idx="13">
                        <c:v>152.25</c:v>
                      </c:pt>
                      <c:pt idx="14">
                        <c:v>144.62</c:v>
                      </c:pt>
                      <c:pt idx="15">
                        <c:v>110.88</c:v>
                      </c:pt>
                      <c:pt idx="16">
                        <c:v>97.78</c:v>
                      </c:pt>
                      <c:pt idx="17">
                        <c:v>121.98</c:v>
                      </c:pt>
                      <c:pt idx="18">
                        <c:v>100</c:v>
                      </c:pt>
                      <c:pt idx="19">
                        <c:v>102.81</c:v>
                      </c:pt>
                      <c:pt idx="20">
                        <c:v>101.56</c:v>
                      </c:pt>
                      <c:pt idx="21">
                        <c:v>93.2</c:v>
                      </c:pt>
                      <c:pt idx="22">
                        <c:v>105.01</c:v>
                      </c:pt>
                      <c:pt idx="23">
                        <c:v>77.98</c:v>
                      </c:pt>
                      <c:pt idx="24">
                        <c:v>93.02</c:v>
                      </c:pt>
                      <c:pt idx="25">
                        <c:v>85.42</c:v>
                      </c:pt>
                      <c:pt idx="26">
                        <c:v>81.84</c:v>
                      </c:pt>
                      <c:pt idx="27">
                        <c:v>78.490000000000009</c:v>
                      </c:pt>
                      <c:pt idx="28">
                        <c:v>73.28</c:v>
                      </c:pt>
                      <c:pt idx="29">
                        <c:v>70.72</c:v>
                      </c:pt>
                      <c:pt idx="30">
                        <c:v>56.45</c:v>
                      </c:pt>
                      <c:pt idx="31">
                        <c:v>44.49</c:v>
                      </c:pt>
                      <c:pt idx="32">
                        <c:v>48.07</c:v>
                      </c:pt>
                      <c:pt idx="33">
                        <c:v>42.980000000000004</c:v>
                      </c:pt>
                      <c:pt idx="34">
                        <c:v>45.769999999999996</c:v>
                      </c:pt>
                      <c:pt idx="35">
                        <c:v>53.169999999999995</c:v>
                      </c:pt>
                      <c:pt idx="36">
                        <c:v>50.89</c:v>
                      </c:pt>
                      <c:pt idx="37">
                        <c:v>53.339999999999996</c:v>
                      </c:pt>
                      <c:pt idx="38">
                        <c:v>47.760000000000005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3E6C-4138-A331-FE777ED96B5C}"/>
                  </c:ext>
                </c:extLst>
              </c15:ser>
            </c15:filteredLineSeries>
            <c15:filteredLineSeries>
              <c15:ser>
                <c:idx val="1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IPZK2020!$C$19</c15:sqref>
                        </c15:formulaRef>
                      </c:ext>
                    </c:extLst>
                    <c:strCache>
                      <c:ptCount val="1"/>
                      <c:pt idx="0">
                        <c:v>konopka obecná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IPZK2020!$D$19:$AP$19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179.72</c:v>
                      </c:pt>
                      <c:pt idx="1">
                        <c:v>177.03</c:v>
                      </c:pt>
                      <c:pt idx="2">
                        <c:v>279.86</c:v>
                      </c:pt>
                      <c:pt idx="3">
                        <c:v>230.39999999999998</c:v>
                      </c:pt>
                      <c:pt idx="4">
                        <c:v>179.4</c:v>
                      </c:pt>
                      <c:pt idx="5">
                        <c:v>105.41</c:v>
                      </c:pt>
                      <c:pt idx="6">
                        <c:v>119.99</c:v>
                      </c:pt>
                      <c:pt idx="7">
                        <c:v>80.19</c:v>
                      </c:pt>
                      <c:pt idx="8">
                        <c:v>122.14</c:v>
                      </c:pt>
                      <c:pt idx="9">
                        <c:v>136.25</c:v>
                      </c:pt>
                      <c:pt idx="10">
                        <c:v>152.93</c:v>
                      </c:pt>
                      <c:pt idx="11">
                        <c:v>148.12</c:v>
                      </c:pt>
                      <c:pt idx="12">
                        <c:v>92.94</c:v>
                      </c:pt>
                      <c:pt idx="13">
                        <c:v>81.78</c:v>
                      </c:pt>
                      <c:pt idx="14">
                        <c:v>94.72</c:v>
                      </c:pt>
                      <c:pt idx="15">
                        <c:v>142.68</c:v>
                      </c:pt>
                      <c:pt idx="16">
                        <c:v>122.57000000000001</c:v>
                      </c:pt>
                      <c:pt idx="17">
                        <c:v>55.26</c:v>
                      </c:pt>
                      <c:pt idx="18">
                        <c:v>100</c:v>
                      </c:pt>
                      <c:pt idx="19">
                        <c:v>155.22999999999999</c:v>
                      </c:pt>
                      <c:pt idx="20">
                        <c:v>94.77</c:v>
                      </c:pt>
                      <c:pt idx="21">
                        <c:v>91.72</c:v>
                      </c:pt>
                      <c:pt idx="22">
                        <c:v>219.45999999999998</c:v>
                      </c:pt>
                      <c:pt idx="23">
                        <c:v>188.27</c:v>
                      </c:pt>
                      <c:pt idx="24">
                        <c:v>179.70999999999998</c:v>
                      </c:pt>
                      <c:pt idx="25">
                        <c:v>168.33</c:v>
                      </c:pt>
                      <c:pt idx="26">
                        <c:v>189.86</c:v>
                      </c:pt>
                      <c:pt idx="27">
                        <c:v>169.67000000000002</c:v>
                      </c:pt>
                      <c:pt idx="28">
                        <c:v>134.28</c:v>
                      </c:pt>
                      <c:pt idx="29">
                        <c:v>125.19</c:v>
                      </c:pt>
                      <c:pt idx="30">
                        <c:v>129.51</c:v>
                      </c:pt>
                      <c:pt idx="31">
                        <c:v>148.81</c:v>
                      </c:pt>
                      <c:pt idx="32">
                        <c:v>122.78</c:v>
                      </c:pt>
                      <c:pt idx="33">
                        <c:v>138.56</c:v>
                      </c:pt>
                      <c:pt idx="34">
                        <c:v>132.09</c:v>
                      </c:pt>
                      <c:pt idx="35">
                        <c:v>226.42000000000002</c:v>
                      </c:pt>
                      <c:pt idx="36">
                        <c:v>172.53</c:v>
                      </c:pt>
                      <c:pt idx="37">
                        <c:v>222.87</c:v>
                      </c:pt>
                      <c:pt idx="38">
                        <c:v>180.73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3E6C-4138-A331-FE777ED96B5C}"/>
                  </c:ext>
                </c:extLst>
              </c15:ser>
            </c15:filteredLineSeries>
          </c:ext>
        </c:extLst>
      </c:lineChart>
      <c:catAx>
        <c:axId val="318076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1"/>
        <c:crosses val="autoZero"/>
        <c:auto val="1"/>
        <c:lblAlgn val="ctr"/>
        <c:lblOffset val="100"/>
        <c:tickLblSkip val="5"/>
        <c:tickMarkSkip val="1"/>
        <c:noMultiLvlLbl val="0"/>
      </c:catAx>
      <c:valAx>
        <c:axId val="1"/>
        <c:scaling>
          <c:orientation val="minMax"/>
          <c:max val="3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318076368"/>
        <c:crosses val="autoZero"/>
        <c:crossBetween val="midCat"/>
        <c:majorUnit val="10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029568733814818E-2"/>
          <c:y val="7.5999999999999998E-2"/>
          <c:w val="0.90654205607476634"/>
          <c:h val="0.82799999999999996"/>
        </c:manualLayout>
      </c:layout>
      <c:lineChart>
        <c:grouping val="standard"/>
        <c:varyColors val="0"/>
        <c:ser>
          <c:idx val="5"/>
          <c:order val="4"/>
          <c:tx>
            <c:strRef>
              <c:f>IPZK2020!$C$8</c:f>
              <c:strCache>
                <c:ptCount val="1"/>
                <c:pt idx="0">
                  <c:v>vlaštovka obecná</c:v>
                </c:pt>
              </c:strCache>
              <c:extLst xmlns:c15="http://schemas.microsoft.com/office/drawing/2012/chart"/>
            </c:strRef>
          </c:tx>
          <c:spPr>
            <a:ln w="47625">
              <a:solidFill>
                <a:schemeClr val="accent1">
                  <a:lumMod val="50000"/>
                </a:schemeClr>
              </a:solidFill>
            </a:ln>
          </c:spPr>
          <c:marker>
            <c:symbol val="none"/>
          </c:marker>
          <c:cat>
            <c:strRef>
              <c:f>IPZK2020!$D$1:$AP$1</c:f>
              <c:strCache>
                <c:ptCount val="39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  <c:pt idx="32">
                  <c:v>2014</c:v>
                </c:pt>
                <c:pt idx="33">
                  <c:v>2015</c:v>
                </c:pt>
                <c:pt idx="34">
                  <c:v>2016</c:v>
                </c:pt>
                <c:pt idx="35">
                  <c:v>2017</c:v>
                </c:pt>
                <c:pt idx="36">
                  <c:v>2018</c:v>
                </c:pt>
                <c:pt idx="37">
                  <c:v>2019</c:v>
                </c:pt>
                <c:pt idx="38">
                  <c:v>2020</c:v>
                </c:pt>
              </c:strCache>
            </c:strRef>
          </c:cat>
          <c:val>
            <c:numRef>
              <c:f>IPZK2020!$D$8:$AP$8</c:f>
              <c:numCache>
                <c:formatCode>General</c:formatCode>
                <c:ptCount val="39"/>
                <c:pt idx="0">
                  <c:v>116.85000000000001</c:v>
                </c:pt>
                <c:pt idx="1">
                  <c:v>146.18</c:v>
                </c:pt>
                <c:pt idx="2">
                  <c:v>139.43</c:v>
                </c:pt>
                <c:pt idx="3">
                  <c:v>88.35</c:v>
                </c:pt>
                <c:pt idx="4">
                  <c:v>134.36999999999998</c:v>
                </c:pt>
                <c:pt idx="5">
                  <c:v>94.33</c:v>
                </c:pt>
                <c:pt idx="6">
                  <c:v>118.05000000000001</c:v>
                </c:pt>
                <c:pt idx="7">
                  <c:v>115.61999999999999</c:v>
                </c:pt>
                <c:pt idx="8">
                  <c:v>112.09</c:v>
                </c:pt>
                <c:pt idx="9">
                  <c:v>174.33</c:v>
                </c:pt>
                <c:pt idx="10">
                  <c:v>139.79</c:v>
                </c:pt>
                <c:pt idx="11">
                  <c:v>141.60999999999999</c:v>
                </c:pt>
                <c:pt idx="12">
                  <c:v>111.87</c:v>
                </c:pt>
                <c:pt idx="13">
                  <c:v>168.33</c:v>
                </c:pt>
                <c:pt idx="14">
                  <c:v>215.83</c:v>
                </c:pt>
                <c:pt idx="15">
                  <c:v>127.97</c:v>
                </c:pt>
                <c:pt idx="16">
                  <c:v>152.91999999999999</c:v>
                </c:pt>
                <c:pt idx="17">
                  <c:v>129.63999999999999</c:v>
                </c:pt>
                <c:pt idx="18">
                  <c:v>100</c:v>
                </c:pt>
                <c:pt idx="19">
                  <c:v>103.24</c:v>
                </c:pt>
                <c:pt idx="20">
                  <c:v>108.79</c:v>
                </c:pt>
                <c:pt idx="21">
                  <c:v>108.55</c:v>
                </c:pt>
                <c:pt idx="22">
                  <c:v>138.27000000000001</c:v>
                </c:pt>
                <c:pt idx="23">
                  <c:v>130.37</c:v>
                </c:pt>
                <c:pt idx="24">
                  <c:v>145.36000000000001</c:v>
                </c:pt>
                <c:pt idx="25">
                  <c:v>122.19</c:v>
                </c:pt>
                <c:pt idx="26">
                  <c:v>104</c:v>
                </c:pt>
                <c:pt idx="27">
                  <c:v>102.35000000000001</c:v>
                </c:pt>
                <c:pt idx="28">
                  <c:v>105.35000000000001</c:v>
                </c:pt>
                <c:pt idx="29">
                  <c:v>93.28</c:v>
                </c:pt>
                <c:pt idx="30">
                  <c:v>114.16999999999999</c:v>
                </c:pt>
                <c:pt idx="31">
                  <c:v>126.52000000000001</c:v>
                </c:pt>
                <c:pt idx="32">
                  <c:v>135.31</c:v>
                </c:pt>
                <c:pt idx="33">
                  <c:v>107.26</c:v>
                </c:pt>
                <c:pt idx="34">
                  <c:v>125.27999999999999</c:v>
                </c:pt>
                <c:pt idx="35">
                  <c:v>107.09</c:v>
                </c:pt>
                <c:pt idx="36">
                  <c:v>139.43</c:v>
                </c:pt>
                <c:pt idx="37">
                  <c:v>119.58</c:v>
                </c:pt>
                <c:pt idx="38">
                  <c:v>118.12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F3FD-423D-BF75-C19B124C4E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8076368"/>
        <c:axId val="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IPZK2020!$C$2</c15:sqref>
                        </c15:formulaRef>
                      </c:ext>
                    </c:extLst>
                    <c:strCache>
                      <c:ptCount val="1"/>
                      <c:pt idx="0">
                        <c:v>čáp bílý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IPZK2020!$D$2:$AP$2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31.759999999999998</c:v>
                      </c:pt>
                      <c:pt idx="1">
                        <c:v>46.54</c:v>
                      </c:pt>
                      <c:pt idx="2">
                        <c:v>42.88</c:v>
                      </c:pt>
                      <c:pt idx="3">
                        <c:v>35.54</c:v>
                      </c:pt>
                      <c:pt idx="4">
                        <c:v>32.590000000000003</c:v>
                      </c:pt>
                      <c:pt idx="5">
                        <c:v>76.94</c:v>
                      </c:pt>
                      <c:pt idx="6">
                        <c:v>47.9</c:v>
                      </c:pt>
                      <c:pt idx="7">
                        <c:v>84.04</c:v>
                      </c:pt>
                      <c:pt idx="8">
                        <c:v>113.64000000000001</c:v>
                      </c:pt>
                      <c:pt idx="9">
                        <c:v>103.49</c:v>
                      </c:pt>
                      <c:pt idx="10">
                        <c:v>87.53</c:v>
                      </c:pt>
                      <c:pt idx="11">
                        <c:v>78.34</c:v>
                      </c:pt>
                      <c:pt idx="12">
                        <c:v>131.26</c:v>
                      </c:pt>
                      <c:pt idx="13">
                        <c:v>129.05000000000001</c:v>
                      </c:pt>
                      <c:pt idx="14">
                        <c:v>144.01999999999998</c:v>
                      </c:pt>
                      <c:pt idx="15">
                        <c:v>90.32</c:v>
                      </c:pt>
                      <c:pt idx="16">
                        <c:v>104.25999999999999</c:v>
                      </c:pt>
                      <c:pt idx="17">
                        <c:v>78.259999999999991</c:v>
                      </c:pt>
                      <c:pt idx="18">
                        <c:v>100</c:v>
                      </c:pt>
                      <c:pt idx="19">
                        <c:v>86.63</c:v>
                      </c:pt>
                      <c:pt idx="20">
                        <c:v>114.39999999999999</c:v>
                      </c:pt>
                      <c:pt idx="21">
                        <c:v>74.95</c:v>
                      </c:pt>
                      <c:pt idx="22">
                        <c:v>104.83</c:v>
                      </c:pt>
                      <c:pt idx="23">
                        <c:v>120.46</c:v>
                      </c:pt>
                      <c:pt idx="24">
                        <c:v>66.23</c:v>
                      </c:pt>
                      <c:pt idx="25">
                        <c:v>82.66</c:v>
                      </c:pt>
                      <c:pt idx="26">
                        <c:v>174.31</c:v>
                      </c:pt>
                      <c:pt idx="27">
                        <c:v>258.78000000000003</c:v>
                      </c:pt>
                      <c:pt idx="28">
                        <c:v>167.22</c:v>
                      </c:pt>
                      <c:pt idx="29">
                        <c:v>95.39</c:v>
                      </c:pt>
                      <c:pt idx="30">
                        <c:v>166.82999999999998</c:v>
                      </c:pt>
                      <c:pt idx="31">
                        <c:v>258.20999999999998</c:v>
                      </c:pt>
                      <c:pt idx="32">
                        <c:v>148.32</c:v>
                      </c:pt>
                      <c:pt idx="33">
                        <c:v>107.3</c:v>
                      </c:pt>
                      <c:pt idx="34">
                        <c:v>81</c:v>
                      </c:pt>
                      <c:pt idx="35">
                        <c:v>172.66</c:v>
                      </c:pt>
                      <c:pt idx="36">
                        <c:v>99.26</c:v>
                      </c:pt>
                      <c:pt idx="37">
                        <c:v>138</c:v>
                      </c:pt>
                      <c:pt idx="38">
                        <c:v>197.6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F3FD-423D-BF75-C19B124C4E65}"/>
                  </c:ext>
                </c:extLst>
              </c15:ser>
            </c15:filteredLineSeries>
            <c15:filteredLineSeries>
              <c15:ser>
                <c:idx val="2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IPZK2020!$C$3</c15:sqref>
                        </c15:formulaRef>
                      </c:ext>
                    </c:extLst>
                    <c:strCache>
                      <c:ptCount val="1"/>
                      <c:pt idx="0">
                        <c:v>poštolka obecná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75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IPZK2020!$D$3:$AP$3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90.259999999999991</c:v>
                      </c:pt>
                      <c:pt idx="1">
                        <c:v>79.86999999999999</c:v>
                      </c:pt>
                      <c:pt idx="2">
                        <c:v>68.75</c:v>
                      </c:pt>
                      <c:pt idx="3">
                        <c:v>64.55</c:v>
                      </c:pt>
                      <c:pt idx="4">
                        <c:v>75.489999999999995</c:v>
                      </c:pt>
                      <c:pt idx="5">
                        <c:v>86.03</c:v>
                      </c:pt>
                      <c:pt idx="6">
                        <c:v>72.009999999999991</c:v>
                      </c:pt>
                      <c:pt idx="7">
                        <c:v>104.86</c:v>
                      </c:pt>
                      <c:pt idx="8">
                        <c:v>121.29</c:v>
                      </c:pt>
                      <c:pt idx="9">
                        <c:v>88.22</c:v>
                      </c:pt>
                      <c:pt idx="10">
                        <c:v>109.78000000000002</c:v>
                      </c:pt>
                      <c:pt idx="11">
                        <c:v>144.84</c:v>
                      </c:pt>
                      <c:pt idx="12">
                        <c:v>132.9</c:v>
                      </c:pt>
                      <c:pt idx="13">
                        <c:v>169.38</c:v>
                      </c:pt>
                      <c:pt idx="14">
                        <c:v>82.04</c:v>
                      </c:pt>
                      <c:pt idx="15">
                        <c:v>116.67</c:v>
                      </c:pt>
                      <c:pt idx="16">
                        <c:v>128.31</c:v>
                      </c:pt>
                      <c:pt idx="17">
                        <c:v>126.66</c:v>
                      </c:pt>
                      <c:pt idx="18">
                        <c:v>100</c:v>
                      </c:pt>
                      <c:pt idx="19">
                        <c:v>137.54999999999998</c:v>
                      </c:pt>
                      <c:pt idx="20">
                        <c:v>161.37</c:v>
                      </c:pt>
                      <c:pt idx="21">
                        <c:v>96</c:v>
                      </c:pt>
                      <c:pt idx="22">
                        <c:v>92.64</c:v>
                      </c:pt>
                      <c:pt idx="23">
                        <c:v>127.98</c:v>
                      </c:pt>
                      <c:pt idx="24">
                        <c:v>116.58999999999999</c:v>
                      </c:pt>
                      <c:pt idx="25">
                        <c:v>97</c:v>
                      </c:pt>
                      <c:pt idx="26">
                        <c:v>132.47999999999999</c:v>
                      </c:pt>
                      <c:pt idx="27">
                        <c:v>132.9</c:v>
                      </c:pt>
                      <c:pt idx="28">
                        <c:v>99.45</c:v>
                      </c:pt>
                      <c:pt idx="29">
                        <c:v>93.589999999999989</c:v>
                      </c:pt>
                      <c:pt idx="30">
                        <c:v>103.14000000000001</c:v>
                      </c:pt>
                      <c:pt idx="31">
                        <c:v>105.69</c:v>
                      </c:pt>
                      <c:pt idx="32">
                        <c:v>119.09</c:v>
                      </c:pt>
                      <c:pt idx="33">
                        <c:v>129.1</c:v>
                      </c:pt>
                      <c:pt idx="34">
                        <c:v>143.22</c:v>
                      </c:pt>
                      <c:pt idx="35">
                        <c:v>123.92</c:v>
                      </c:pt>
                      <c:pt idx="36">
                        <c:v>125.33000000000001</c:v>
                      </c:pt>
                      <c:pt idx="37">
                        <c:v>138.74</c:v>
                      </c:pt>
                      <c:pt idx="38">
                        <c:v>210.32000000000002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F3FD-423D-BF75-C19B124C4E65}"/>
                  </c:ext>
                </c:extLst>
              </c15:ser>
            </c15:filteredLineSeries>
            <c15:filteredLineSeries>
              <c15:ser>
                <c:idx val="3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IPZK2020!$C$6</c15:sqref>
                        </c15:formulaRef>
                      </c:ext>
                    </c:extLst>
                    <c:strCache>
                      <c:ptCount val="1"/>
                      <c:pt idx="0">
                        <c:v>hrdlička divoká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IPZK2020!$D$6:$AP$6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149.80000000000001</c:v>
                      </c:pt>
                      <c:pt idx="1">
                        <c:v>171.74</c:v>
                      </c:pt>
                      <c:pt idx="2">
                        <c:v>167.78</c:v>
                      </c:pt>
                      <c:pt idx="3">
                        <c:v>129.85</c:v>
                      </c:pt>
                      <c:pt idx="4">
                        <c:v>155.33999999999997</c:v>
                      </c:pt>
                      <c:pt idx="5">
                        <c:v>126.76</c:v>
                      </c:pt>
                      <c:pt idx="6">
                        <c:v>105.3</c:v>
                      </c:pt>
                      <c:pt idx="7">
                        <c:v>129.84</c:v>
                      </c:pt>
                      <c:pt idx="8">
                        <c:v>131.43</c:v>
                      </c:pt>
                      <c:pt idx="9">
                        <c:v>116.17999999999999</c:v>
                      </c:pt>
                      <c:pt idx="10">
                        <c:v>115.60999999999999</c:v>
                      </c:pt>
                      <c:pt idx="11">
                        <c:v>139.59</c:v>
                      </c:pt>
                      <c:pt idx="12">
                        <c:v>139.97999999999999</c:v>
                      </c:pt>
                      <c:pt idx="13">
                        <c:v>125.47999999999999</c:v>
                      </c:pt>
                      <c:pt idx="14">
                        <c:v>115.9</c:v>
                      </c:pt>
                      <c:pt idx="15">
                        <c:v>128.55000000000001</c:v>
                      </c:pt>
                      <c:pt idx="16">
                        <c:v>89.52</c:v>
                      </c:pt>
                      <c:pt idx="17">
                        <c:v>100.07999999999998</c:v>
                      </c:pt>
                      <c:pt idx="18">
                        <c:v>100</c:v>
                      </c:pt>
                      <c:pt idx="19">
                        <c:v>87.960000000000008</c:v>
                      </c:pt>
                      <c:pt idx="20">
                        <c:v>88.649999999999991</c:v>
                      </c:pt>
                      <c:pt idx="21">
                        <c:v>88.2</c:v>
                      </c:pt>
                      <c:pt idx="22">
                        <c:v>78.56</c:v>
                      </c:pt>
                      <c:pt idx="23">
                        <c:v>76.28</c:v>
                      </c:pt>
                      <c:pt idx="24">
                        <c:v>82.19</c:v>
                      </c:pt>
                      <c:pt idx="25">
                        <c:v>85.15</c:v>
                      </c:pt>
                      <c:pt idx="26">
                        <c:v>77.06</c:v>
                      </c:pt>
                      <c:pt idx="27">
                        <c:v>81.83</c:v>
                      </c:pt>
                      <c:pt idx="28">
                        <c:v>92.17</c:v>
                      </c:pt>
                      <c:pt idx="29">
                        <c:v>77.25</c:v>
                      </c:pt>
                      <c:pt idx="30">
                        <c:v>72.709999999999994</c:v>
                      </c:pt>
                      <c:pt idx="31">
                        <c:v>65.23</c:v>
                      </c:pt>
                      <c:pt idx="32">
                        <c:v>59.870000000000005</c:v>
                      </c:pt>
                      <c:pt idx="33">
                        <c:v>67.09</c:v>
                      </c:pt>
                      <c:pt idx="34">
                        <c:v>72.41</c:v>
                      </c:pt>
                      <c:pt idx="35">
                        <c:v>62.529999999999994</c:v>
                      </c:pt>
                      <c:pt idx="36">
                        <c:v>61.839999999999996</c:v>
                      </c:pt>
                      <c:pt idx="37">
                        <c:v>59.440000000000005</c:v>
                      </c:pt>
                      <c:pt idx="38">
                        <c:v>70.64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F3FD-423D-BF75-C19B124C4E65}"/>
                  </c:ext>
                </c:extLst>
              </c15:ser>
            </c15:filteredLineSeries>
            <c15:filteredLineSeries>
              <c15:ser>
                <c:idx val="4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IPZK2020!$C$7</c15:sqref>
                        </c15:formulaRef>
                      </c:ext>
                    </c:extLst>
                    <c:strCache>
                      <c:ptCount val="1"/>
                      <c:pt idx="0">
                        <c:v>skřivan polní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IPZK2020!$D$7:$AP$7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131.22</c:v>
                      </c:pt>
                      <c:pt idx="1">
                        <c:v>164.76999999999998</c:v>
                      </c:pt>
                      <c:pt idx="2">
                        <c:v>152.75</c:v>
                      </c:pt>
                      <c:pt idx="3">
                        <c:v>142.01</c:v>
                      </c:pt>
                      <c:pt idx="4">
                        <c:v>129.42000000000002</c:v>
                      </c:pt>
                      <c:pt idx="5">
                        <c:v>97.59</c:v>
                      </c:pt>
                      <c:pt idx="6">
                        <c:v>98.06</c:v>
                      </c:pt>
                      <c:pt idx="7">
                        <c:v>90.03</c:v>
                      </c:pt>
                      <c:pt idx="8">
                        <c:v>104.54</c:v>
                      </c:pt>
                      <c:pt idx="9">
                        <c:v>99.49</c:v>
                      </c:pt>
                      <c:pt idx="10">
                        <c:v>105.32</c:v>
                      </c:pt>
                      <c:pt idx="11">
                        <c:v>106.27</c:v>
                      </c:pt>
                      <c:pt idx="12">
                        <c:v>124.41</c:v>
                      </c:pt>
                      <c:pt idx="13">
                        <c:v>124.51</c:v>
                      </c:pt>
                      <c:pt idx="14">
                        <c:v>118.51</c:v>
                      </c:pt>
                      <c:pt idx="15">
                        <c:v>107.27</c:v>
                      </c:pt>
                      <c:pt idx="16">
                        <c:v>96.95</c:v>
                      </c:pt>
                      <c:pt idx="17">
                        <c:v>100.8</c:v>
                      </c:pt>
                      <c:pt idx="18">
                        <c:v>100</c:v>
                      </c:pt>
                      <c:pt idx="19">
                        <c:v>102.19</c:v>
                      </c:pt>
                      <c:pt idx="20">
                        <c:v>97.75</c:v>
                      </c:pt>
                      <c:pt idx="21">
                        <c:v>94.46</c:v>
                      </c:pt>
                      <c:pt idx="22">
                        <c:v>102.57000000000001</c:v>
                      </c:pt>
                      <c:pt idx="23">
                        <c:v>93.589999999999989</c:v>
                      </c:pt>
                      <c:pt idx="24">
                        <c:v>94.16</c:v>
                      </c:pt>
                      <c:pt idx="25">
                        <c:v>95.35</c:v>
                      </c:pt>
                      <c:pt idx="26">
                        <c:v>99.4</c:v>
                      </c:pt>
                      <c:pt idx="27">
                        <c:v>91.91</c:v>
                      </c:pt>
                      <c:pt idx="28">
                        <c:v>89.56</c:v>
                      </c:pt>
                      <c:pt idx="29">
                        <c:v>83.81</c:v>
                      </c:pt>
                      <c:pt idx="30">
                        <c:v>79.45</c:v>
                      </c:pt>
                      <c:pt idx="31">
                        <c:v>86.509999999999991</c:v>
                      </c:pt>
                      <c:pt idx="32">
                        <c:v>76.78</c:v>
                      </c:pt>
                      <c:pt idx="33">
                        <c:v>75.42</c:v>
                      </c:pt>
                      <c:pt idx="34">
                        <c:v>73.81</c:v>
                      </c:pt>
                      <c:pt idx="35">
                        <c:v>70.37</c:v>
                      </c:pt>
                      <c:pt idx="36">
                        <c:v>69.910000000000011</c:v>
                      </c:pt>
                      <c:pt idx="37">
                        <c:v>66.64</c:v>
                      </c:pt>
                      <c:pt idx="38">
                        <c:v>70.150000000000006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F3FD-423D-BF75-C19B124C4E65}"/>
                  </c:ext>
                </c:extLst>
              </c15:ser>
            </c15:filteredLineSeries>
            <c15:filteredLineSeries>
              <c15:ser>
                <c:idx val="6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IPZK2020!$C$9</c15:sqref>
                        </c15:formulaRef>
                      </c:ext>
                    </c:extLst>
                    <c:strCache>
                      <c:ptCount val="1"/>
                      <c:pt idx="0">
                        <c:v>linduška luční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IPZK2020!$D$9:$AP$9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100.13000000000001</c:v>
                      </c:pt>
                      <c:pt idx="1">
                        <c:v>59.8</c:v>
                      </c:pt>
                      <c:pt idx="2">
                        <c:v>74.86</c:v>
                      </c:pt>
                      <c:pt idx="3">
                        <c:v>71.650000000000006</c:v>
                      </c:pt>
                      <c:pt idx="4">
                        <c:v>143.96</c:v>
                      </c:pt>
                      <c:pt idx="5">
                        <c:v>46.25</c:v>
                      </c:pt>
                      <c:pt idx="6">
                        <c:v>95.93</c:v>
                      </c:pt>
                      <c:pt idx="7">
                        <c:v>142.88</c:v>
                      </c:pt>
                      <c:pt idx="8">
                        <c:v>119.35</c:v>
                      </c:pt>
                      <c:pt idx="9">
                        <c:v>120.63</c:v>
                      </c:pt>
                      <c:pt idx="10">
                        <c:v>119.85</c:v>
                      </c:pt>
                      <c:pt idx="11">
                        <c:v>99.49</c:v>
                      </c:pt>
                      <c:pt idx="12">
                        <c:v>114.58999999999999</c:v>
                      </c:pt>
                      <c:pt idx="13">
                        <c:v>67.459999999999994</c:v>
                      </c:pt>
                      <c:pt idx="14">
                        <c:v>42.83</c:v>
                      </c:pt>
                      <c:pt idx="15">
                        <c:v>43.26</c:v>
                      </c:pt>
                      <c:pt idx="16">
                        <c:v>93.51</c:v>
                      </c:pt>
                      <c:pt idx="17">
                        <c:v>58.79</c:v>
                      </c:pt>
                      <c:pt idx="18">
                        <c:v>100</c:v>
                      </c:pt>
                      <c:pt idx="19">
                        <c:v>65.45</c:v>
                      </c:pt>
                      <c:pt idx="20">
                        <c:v>18.279999999999998</c:v>
                      </c:pt>
                      <c:pt idx="21">
                        <c:v>35.39</c:v>
                      </c:pt>
                      <c:pt idx="22">
                        <c:v>21.58</c:v>
                      </c:pt>
                      <c:pt idx="23">
                        <c:v>21.01</c:v>
                      </c:pt>
                      <c:pt idx="24">
                        <c:v>18.41</c:v>
                      </c:pt>
                      <c:pt idx="25">
                        <c:v>11.88</c:v>
                      </c:pt>
                      <c:pt idx="26">
                        <c:v>15.229999999999999</c:v>
                      </c:pt>
                      <c:pt idx="27">
                        <c:v>16.59</c:v>
                      </c:pt>
                      <c:pt idx="28">
                        <c:v>15.120000000000001</c:v>
                      </c:pt>
                      <c:pt idx="29">
                        <c:v>14.799999999999999</c:v>
                      </c:pt>
                      <c:pt idx="30">
                        <c:v>16.48</c:v>
                      </c:pt>
                      <c:pt idx="31">
                        <c:v>15.740000000000002</c:v>
                      </c:pt>
                      <c:pt idx="32">
                        <c:v>23.41</c:v>
                      </c:pt>
                      <c:pt idx="33">
                        <c:v>13.55</c:v>
                      </c:pt>
                      <c:pt idx="34">
                        <c:v>11.15</c:v>
                      </c:pt>
                      <c:pt idx="35">
                        <c:v>2.88</c:v>
                      </c:pt>
                      <c:pt idx="36">
                        <c:v>3.92</c:v>
                      </c:pt>
                      <c:pt idx="37">
                        <c:v>6.4600000000000009</c:v>
                      </c:pt>
                      <c:pt idx="38">
                        <c:v>4.32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F3FD-423D-BF75-C19B124C4E65}"/>
                  </c:ext>
                </c:extLst>
              </c15:ser>
            </c15:filteredLineSeries>
            <c15:filteredLineSeries>
              <c15:ser>
                <c:idx val="7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IPZK2020!$C$11</c15:sqref>
                        </c15:formulaRef>
                      </c:ext>
                    </c:extLst>
                    <c:strCache>
                      <c:ptCount val="1"/>
                      <c:pt idx="0">
                        <c:v>bramborníček hnědý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IPZK2020!$D$11:$AP$11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38.440000000000005</c:v>
                      </c:pt>
                      <c:pt idx="1">
                        <c:v>52.51</c:v>
                      </c:pt>
                      <c:pt idx="2">
                        <c:v>60.62</c:v>
                      </c:pt>
                      <c:pt idx="3">
                        <c:v>48.44</c:v>
                      </c:pt>
                      <c:pt idx="4">
                        <c:v>33</c:v>
                      </c:pt>
                      <c:pt idx="5">
                        <c:v>55.779999999999994</c:v>
                      </c:pt>
                      <c:pt idx="6">
                        <c:v>62.870000000000005</c:v>
                      </c:pt>
                      <c:pt idx="7">
                        <c:v>67.05</c:v>
                      </c:pt>
                      <c:pt idx="8">
                        <c:v>50.82</c:v>
                      </c:pt>
                      <c:pt idx="9">
                        <c:v>44.85</c:v>
                      </c:pt>
                      <c:pt idx="10">
                        <c:v>83.789999999999992</c:v>
                      </c:pt>
                      <c:pt idx="11">
                        <c:v>70.989999999999995</c:v>
                      </c:pt>
                      <c:pt idx="12">
                        <c:v>60.260000000000005</c:v>
                      </c:pt>
                      <c:pt idx="13">
                        <c:v>68.5</c:v>
                      </c:pt>
                      <c:pt idx="14">
                        <c:v>76.599999999999994</c:v>
                      </c:pt>
                      <c:pt idx="15">
                        <c:v>98.550000000000011</c:v>
                      </c:pt>
                      <c:pt idx="16">
                        <c:v>80.36999999999999</c:v>
                      </c:pt>
                      <c:pt idx="17">
                        <c:v>64.36</c:v>
                      </c:pt>
                      <c:pt idx="18">
                        <c:v>100</c:v>
                      </c:pt>
                      <c:pt idx="19">
                        <c:v>93.7</c:v>
                      </c:pt>
                      <c:pt idx="20">
                        <c:v>97.03</c:v>
                      </c:pt>
                      <c:pt idx="21">
                        <c:v>74.38</c:v>
                      </c:pt>
                      <c:pt idx="22">
                        <c:v>104.08</c:v>
                      </c:pt>
                      <c:pt idx="23">
                        <c:v>79.430000000000007</c:v>
                      </c:pt>
                      <c:pt idx="24">
                        <c:v>111.87</c:v>
                      </c:pt>
                      <c:pt idx="25">
                        <c:v>124.77000000000001</c:v>
                      </c:pt>
                      <c:pt idx="26">
                        <c:v>165.20999999999998</c:v>
                      </c:pt>
                      <c:pt idx="27">
                        <c:v>120.89000000000001</c:v>
                      </c:pt>
                      <c:pt idx="28">
                        <c:v>114.08</c:v>
                      </c:pt>
                      <c:pt idx="29">
                        <c:v>110.69</c:v>
                      </c:pt>
                      <c:pt idx="30">
                        <c:v>116.16</c:v>
                      </c:pt>
                      <c:pt idx="31">
                        <c:v>93.320000000000007</c:v>
                      </c:pt>
                      <c:pt idx="32">
                        <c:v>82.410000000000011</c:v>
                      </c:pt>
                      <c:pt idx="33">
                        <c:v>80.84</c:v>
                      </c:pt>
                      <c:pt idx="34">
                        <c:v>68.34</c:v>
                      </c:pt>
                      <c:pt idx="35">
                        <c:v>68.33</c:v>
                      </c:pt>
                      <c:pt idx="36">
                        <c:v>64.16</c:v>
                      </c:pt>
                      <c:pt idx="37">
                        <c:v>46.82</c:v>
                      </c:pt>
                      <c:pt idx="38">
                        <c:v>76.69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F3FD-423D-BF75-C19B124C4E65}"/>
                  </c:ext>
                </c:extLst>
              </c15:ser>
            </c15:filteredLineSeries>
            <c15:filteredLineSeries>
              <c15:ser>
                <c:idx val="8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IPZK2020!$C$13</c15:sqref>
                        </c15:formulaRef>
                      </c:ext>
                    </c:extLst>
                    <c:strCache>
                      <c:ptCount val="1"/>
                      <c:pt idx="0">
                        <c:v>pěnice hnědokřídlá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IPZK2020!$D$13:$AP$13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57.78</c:v>
                      </c:pt>
                      <c:pt idx="1">
                        <c:v>65.539999999999992</c:v>
                      </c:pt>
                      <c:pt idx="2">
                        <c:v>48.86</c:v>
                      </c:pt>
                      <c:pt idx="3">
                        <c:v>42.1</c:v>
                      </c:pt>
                      <c:pt idx="4">
                        <c:v>76.559999999999988</c:v>
                      </c:pt>
                      <c:pt idx="5">
                        <c:v>73.429999999999993</c:v>
                      </c:pt>
                      <c:pt idx="6">
                        <c:v>58.63</c:v>
                      </c:pt>
                      <c:pt idx="7">
                        <c:v>91.75</c:v>
                      </c:pt>
                      <c:pt idx="8">
                        <c:v>66.649999999999991</c:v>
                      </c:pt>
                      <c:pt idx="9">
                        <c:v>53.879999999999995</c:v>
                      </c:pt>
                      <c:pt idx="10">
                        <c:v>88.94</c:v>
                      </c:pt>
                      <c:pt idx="11">
                        <c:v>86.77</c:v>
                      </c:pt>
                      <c:pt idx="12">
                        <c:v>71.06</c:v>
                      </c:pt>
                      <c:pt idx="13">
                        <c:v>72.489999999999995</c:v>
                      </c:pt>
                      <c:pt idx="14">
                        <c:v>83.3</c:v>
                      </c:pt>
                      <c:pt idx="15">
                        <c:v>76.239999999999995</c:v>
                      </c:pt>
                      <c:pt idx="16">
                        <c:v>64.88000000000001</c:v>
                      </c:pt>
                      <c:pt idx="17">
                        <c:v>79.069999999999993</c:v>
                      </c:pt>
                      <c:pt idx="18">
                        <c:v>100</c:v>
                      </c:pt>
                      <c:pt idx="19">
                        <c:v>98.34</c:v>
                      </c:pt>
                      <c:pt idx="20">
                        <c:v>91.86999999999999</c:v>
                      </c:pt>
                      <c:pt idx="21">
                        <c:v>103.96000000000001</c:v>
                      </c:pt>
                      <c:pt idx="22">
                        <c:v>102.37</c:v>
                      </c:pt>
                      <c:pt idx="23">
                        <c:v>83.3</c:v>
                      </c:pt>
                      <c:pt idx="24">
                        <c:v>78.89</c:v>
                      </c:pt>
                      <c:pt idx="25">
                        <c:v>82.740000000000009</c:v>
                      </c:pt>
                      <c:pt idx="26">
                        <c:v>88.13</c:v>
                      </c:pt>
                      <c:pt idx="27">
                        <c:v>90.18</c:v>
                      </c:pt>
                      <c:pt idx="28">
                        <c:v>72.75</c:v>
                      </c:pt>
                      <c:pt idx="29">
                        <c:v>77.2</c:v>
                      </c:pt>
                      <c:pt idx="30">
                        <c:v>68.58</c:v>
                      </c:pt>
                      <c:pt idx="31">
                        <c:v>62.129999999999995</c:v>
                      </c:pt>
                      <c:pt idx="32">
                        <c:v>64.23</c:v>
                      </c:pt>
                      <c:pt idx="33">
                        <c:v>59.730000000000004</c:v>
                      </c:pt>
                      <c:pt idx="34">
                        <c:v>61.83</c:v>
                      </c:pt>
                      <c:pt idx="35">
                        <c:v>61.550000000000004</c:v>
                      </c:pt>
                      <c:pt idx="36">
                        <c:v>72.89</c:v>
                      </c:pt>
                      <c:pt idx="37">
                        <c:v>66.09</c:v>
                      </c:pt>
                      <c:pt idx="38">
                        <c:v>81.58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F3FD-423D-BF75-C19B124C4E65}"/>
                  </c:ext>
                </c:extLst>
              </c15:ser>
            </c15:filteredLineSeries>
            <c15:filteredLineSeries>
              <c15:ser>
                <c:idx val="9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IPZK2020!$C$14</c15:sqref>
                        </c15:formulaRef>
                      </c:ext>
                    </c:extLst>
                    <c:strCache>
                      <c:ptCount val="1"/>
                      <c:pt idx="0">
                        <c:v>ťuhýk obecný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IPZK2020!$D$14:$AP$14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53.080000000000005</c:v>
                      </c:pt>
                      <c:pt idx="1">
                        <c:v>69.260000000000005</c:v>
                      </c:pt>
                      <c:pt idx="2">
                        <c:v>55.589999999999996</c:v>
                      </c:pt>
                      <c:pt idx="3">
                        <c:v>60.34</c:v>
                      </c:pt>
                      <c:pt idx="4">
                        <c:v>51.05</c:v>
                      </c:pt>
                      <c:pt idx="5">
                        <c:v>50.129999999999995</c:v>
                      </c:pt>
                      <c:pt idx="6">
                        <c:v>50.629999999999995</c:v>
                      </c:pt>
                      <c:pt idx="7">
                        <c:v>83.63000000000001</c:v>
                      </c:pt>
                      <c:pt idx="8">
                        <c:v>49.05</c:v>
                      </c:pt>
                      <c:pt idx="9">
                        <c:v>67.64</c:v>
                      </c:pt>
                      <c:pt idx="10">
                        <c:v>63.12</c:v>
                      </c:pt>
                      <c:pt idx="11">
                        <c:v>90.18</c:v>
                      </c:pt>
                      <c:pt idx="12">
                        <c:v>82.35</c:v>
                      </c:pt>
                      <c:pt idx="13">
                        <c:v>120.02</c:v>
                      </c:pt>
                      <c:pt idx="14">
                        <c:v>140.55000000000001</c:v>
                      </c:pt>
                      <c:pt idx="15">
                        <c:v>148.12</c:v>
                      </c:pt>
                      <c:pt idx="16">
                        <c:v>135.78</c:v>
                      </c:pt>
                      <c:pt idx="17">
                        <c:v>103.28</c:v>
                      </c:pt>
                      <c:pt idx="18">
                        <c:v>100</c:v>
                      </c:pt>
                      <c:pt idx="19">
                        <c:v>99.14</c:v>
                      </c:pt>
                      <c:pt idx="20">
                        <c:v>98.6</c:v>
                      </c:pt>
                      <c:pt idx="21">
                        <c:v>93.01</c:v>
                      </c:pt>
                      <c:pt idx="22">
                        <c:v>147.57</c:v>
                      </c:pt>
                      <c:pt idx="23">
                        <c:v>140.67000000000002</c:v>
                      </c:pt>
                      <c:pt idx="24">
                        <c:v>122.6</c:v>
                      </c:pt>
                      <c:pt idx="25">
                        <c:v>164.98999999999998</c:v>
                      </c:pt>
                      <c:pt idx="26">
                        <c:v>120.05999999999999</c:v>
                      </c:pt>
                      <c:pt idx="27">
                        <c:v>111.47</c:v>
                      </c:pt>
                      <c:pt idx="28">
                        <c:v>111.08</c:v>
                      </c:pt>
                      <c:pt idx="29">
                        <c:v>82.71</c:v>
                      </c:pt>
                      <c:pt idx="30">
                        <c:v>98.77</c:v>
                      </c:pt>
                      <c:pt idx="31">
                        <c:v>109.19000000000001</c:v>
                      </c:pt>
                      <c:pt idx="32">
                        <c:v>95.38</c:v>
                      </c:pt>
                      <c:pt idx="33">
                        <c:v>93.179999999999993</c:v>
                      </c:pt>
                      <c:pt idx="34">
                        <c:v>96.97</c:v>
                      </c:pt>
                      <c:pt idx="35">
                        <c:v>93.45</c:v>
                      </c:pt>
                      <c:pt idx="36">
                        <c:v>106.43</c:v>
                      </c:pt>
                      <c:pt idx="37">
                        <c:v>86.6</c:v>
                      </c:pt>
                      <c:pt idx="38">
                        <c:v>111.84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F3FD-423D-BF75-C19B124C4E65}"/>
                  </c:ext>
                </c:extLst>
              </c15:ser>
            </c15:filteredLineSeries>
            <c15:filteredLineSeries>
              <c15:ser>
                <c:idx val="10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IPZK2020!$C$15</c15:sqref>
                        </c15:formulaRef>
                      </c:ext>
                    </c:extLst>
                    <c:strCache>
                      <c:ptCount val="1"/>
                      <c:pt idx="0">
                        <c:v>havran polní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IPZK2020!$D$15:$AP$15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21.18</c:v>
                      </c:pt>
                      <c:pt idx="1">
                        <c:v>38.04</c:v>
                      </c:pt>
                      <c:pt idx="2">
                        <c:v>22.78</c:v>
                      </c:pt>
                      <c:pt idx="3">
                        <c:v>24.81</c:v>
                      </c:pt>
                      <c:pt idx="4">
                        <c:v>52.49</c:v>
                      </c:pt>
                      <c:pt idx="5">
                        <c:v>50.31</c:v>
                      </c:pt>
                      <c:pt idx="6">
                        <c:v>59.37</c:v>
                      </c:pt>
                      <c:pt idx="7">
                        <c:v>49.82</c:v>
                      </c:pt>
                      <c:pt idx="8">
                        <c:v>47.31</c:v>
                      </c:pt>
                      <c:pt idx="9">
                        <c:v>59.74</c:v>
                      </c:pt>
                      <c:pt idx="10">
                        <c:v>52.129999999999995</c:v>
                      </c:pt>
                      <c:pt idx="11">
                        <c:v>59.099999999999994</c:v>
                      </c:pt>
                      <c:pt idx="12">
                        <c:v>80.760000000000005</c:v>
                      </c:pt>
                      <c:pt idx="13">
                        <c:v>121.02</c:v>
                      </c:pt>
                      <c:pt idx="14">
                        <c:v>54.63</c:v>
                      </c:pt>
                      <c:pt idx="15">
                        <c:v>14.06</c:v>
                      </c:pt>
                      <c:pt idx="16">
                        <c:v>24.12</c:v>
                      </c:pt>
                      <c:pt idx="17">
                        <c:v>81.12</c:v>
                      </c:pt>
                      <c:pt idx="18">
                        <c:v>100</c:v>
                      </c:pt>
                      <c:pt idx="19">
                        <c:v>97.69</c:v>
                      </c:pt>
                      <c:pt idx="20">
                        <c:v>139.97</c:v>
                      </c:pt>
                      <c:pt idx="21">
                        <c:v>152.32000000000002</c:v>
                      </c:pt>
                      <c:pt idx="22">
                        <c:v>333</c:v>
                      </c:pt>
                      <c:pt idx="23">
                        <c:v>37.39</c:v>
                      </c:pt>
                      <c:pt idx="24">
                        <c:v>34.08</c:v>
                      </c:pt>
                      <c:pt idx="25">
                        <c:v>28.48</c:v>
                      </c:pt>
                      <c:pt idx="26">
                        <c:v>51.849999999999994</c:v>
                      </c:pt>
                      <c:pt idx="27">
                        <c:v>39.86</c:v>
                      </c:pt>
                      <c:pt idx="28">
                        <c:v>17.299999999999997</c:v>
                      </c:pt>
                      <c:pt idx="29">
                        <c:v>40.630000000000003</c:v>
                      </c:pt>
                      <c:pt idx="30">
                        <c:v>29.68</c:v>
                      </c:pt>
                      <c:pt idx="31">
                        <c:v>28.54</c:v>
                      </c:pt>
                      <c:pt idx="32">
                        <c:v>30.36</c:v>
                      </c:pt>
                      <c:pt idx="33">
                        <c:v>36.76</c:v>
                      </c:pt>
                      <c:pt idx="34">
                        <c:v>15.98</c:v>
                      </c:pt>
                      <c:pt idx="35">
                        <c:v>14.21</c:v>
                      </c:pt>
                      <c:pt idx="36">
                        <c:v>7.62</c:v>
                      </c:pt>
                      <c:pt idx="37">
                        <c:v>3.47</c:v>
                      </c:pt>
                      <c:pt idx="38">
                        <c:v>1.8900000000000001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F3FD-423D-BF75-C19B124C4E65}"/>
                  </c:ext>
                </c:extLst>
              </c15:ser>
            </c15:filteredLineSeries>
            <c15:filteredLineSeries>
              <c15:ser>
                <c:idx val="11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IPZK2020!$C$16</c15:sqref>
                        </c15:formulaRef>
                      </c:ext>
                    </c:extLst>
                    <c:strCache>
                      <c:ptCount val="1"/>
                      <c:pt idx="0">
                        <c:v>špaček obecný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IPZK2020!$D$16:$AP$16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59.8</c:v>
                      </c:pt>
                      <c:pt idx="1">
                        <c:v>62.370000000000005</c:v>
                      </c:pt>
                      <c:pt idx="2">
                        <c:v>64.429999999999993</c:v>
                      </c:pt>
                      <c:pt idx="3">
                        <c:v>63.149999999999991</c:v>
                      </c:pt>
                      <c:pt idx="4">
                        <c:v>82.92</c:v>
                      </c:pt>
                      <c:pt idx="5">
                        <c:v>73.540000000000006</c:v>
                      </c:pt>
                      <c:pt idx="6">
                        <c:v>75.84</c:v>
                      </c:pt>
                      <c:pt idx="7">
                        <c:v>87.3</c:v>
                      </c:pt>
                      <c:pt idx="8">
                        <c:v>72.19</c:v>
                      </c:pt>
                      <c:pt idx="9">
                        <c:v>69.66</c:v>
                      </c:pt>
                      <c:pt idx="10">
                        <c:v>73.550000000000011</c:v>
                      </c:pt>
                      <c:pt idx="11">
                        <c:v>72.680000000000007</c:v>
                      </c:pt>
                      <c:pt idx="12">
                        <c:v>90.19</c:v>
                      </c:pt>
                      <c:pt idx="13">
                        <c:v>83.25</c:v>
                      </c:pt>
                      <c:pt idx="14">
                        <c:v>75.429999999999993</c:v>
                      </c:pt>
                      <c:pt idx="15">
                        <c:v>96.22</c:v>
                      </c:pt>
                      <c:pt idx="16">
                        <c:v>116.82999999999998</c:v>
                      </c:pt>
                      <c:pt idx="17">
                        <c:v>94.199999999999989</c:v>
                      </c:pt>
                      <c:pt idx="18">
                        <c:v>100</c:v>
                      </c:pt>
                      <c:pt idx="19">
                        <c:v>90.41</c:v>
                      </c:pt>
                      <c:pt idx="20">
                        <c:v>108.69</c:v>
                      </c:pt>
                      <c:pt idx="21">
                        <c:v>105.72999999999999</c:v>
                      </c:pt>
                      <c:pt idx="22">
                        <c:v>108.75999999999999</c:v>
                      </c:pt>
                      <c:pt idx="23">
                        <c:v>148.58000000000001</c:v>
                      </c:pt>
                      <c:pt idx="24">
                        <c:v>138.94</c:v>
                      </c:pt>
                      <c:pt idx="25">
                        <c:v>107.42</c:v>
                      </c:pt>
                      <c:pt idx="26">
                        <c:v>117.15</c:v>
                      </c:pt>
                      <c:pt idx="27">
                        <c:v>119.76</c:v>
                      </c:pt>
                      <c:pt idx="28">
                        <c:v>145.77000000000001</c:v>
                      </c:pt>
                      <c:pt idx="29">
                        <c:v>105.37</c:v>
                      </c:pt>
                      <c:pt idx="30">
                        <c:v>112.82000000000001</c:v>
                      </c:pt>
                      <c:pt idx="31">
                        <c:v>120.02</c:v>
                      </c:pt>
                      <c:pt idx="32">
                        <c:v>129.43</c:v>
                      </c:pt>
                      <c:pt idx="33">
                        <c:v>131.39000000000001</c:v>
                      </c:pt>
                      <c:pt idx="34">
                        <c:v>137.51</c:v>
                      </c:pt>
                      <c:pt idx="35">
                        <c:v>149.18</c:v>
                      </c:pt>
                      <c:pt idx="36">
                        <c:v>187.54999999999998</c:v>
                      </c:pt>
                      <c:pt idx="37">
                        <c:v>147.92000000000002</c:v>
                      </c:pt>
                      <c:pt idx="38">
                        <c:v>170.78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F3FD-423D-BF75-C19B124C4E65}"/>
                  </c:ext>
                </c:extLst>
              </c15:ser>
            </c15:filteredLineSeries>
            <c15:filteredLineSeries>
              <c15:ser>
                <c:idx val="12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IPZK2020!$C$17</c15:sqref>
                        </c15:formulaRef>
                      </c:ext>
                    </c:extLst>
                    <c:strCache>
                      <c:ptCount val="1"/>
                      <c:pt idx="0">
                        <c:v>vrabec polní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IPZK2020!$D$17:$AP$17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128.69999999999999</c:v>
                      </c:pt>
                      <c:pt idx="1">
                        <c:v>125.42999999999999</c:v>
                      </c:pt>
                      <c:pt idx="2">
                        <c:v>137.61000000000001</c:v>
                      </c:pt>
                      <c:pt idx="3">
                        <c:v>109.92999999999999</c:v>
                      </c:pt>
                      <c:pt idx="4">
                        <c:v>91.320000000000007</c:v>
                      </c:pt>
                      <c:pt idx="5">
                        <c:v>96.75</c:v>
                      </c:pt>
                      <c:pt idx="6">
                        <c:v>90.27</c:v>
                      </c:pt>
                      <c:pt idx="7">
                        <c:v>119.09</c:v>
                      </c:pt>
                      <c:pt idx="8">
                        <c:v>74.78</c:v>
                      </c:pt>
                      <c:pt idx="9">
                        <c:v>80.760000000000005</c:v>
                      </c:pt>
                      <c:pt idx="10">
                        <c:v>88.570000000000007</c:v>
                      </c:pt>
                      <c:pt idx="11">
                        <c:v>107.2</c:v>
                      </c:pt>
                      <c:pt idx="12">
                        <c:v>122.96000000000001</c:v>
                      </c:pt>
                      <c:pt idx="13">
                        <c:v>134.04</c:v>
                      </c:pt>
                      <c:pt idx="14">
                        <c:v>94.089999999999989</c:v>
                      </c:pt>
                      <c:pt idx="15">
                        <c:v>98.56</c:v>
                      </c:pt>
                      <c:pt idx="16">
                        <c:v>105.5</c:v>
                      </c:pt>
                      <c:pt idx="17">
                        <c:v>122.48000000000002</c:v>
                      </c:pt>
                      <c:pt idx="18">
                        <c:v>100</c:v>
                      </c:pt>
                      <c:pt idx="19">
                        <c:v>137.16999999999999</c:v>
                      </c:pt>
                      <c:pt idx="20">
                        <c:v>122.22</c:v>
                      </c:pt>
                      <c:pt idx="21">
                        <c:v>74.13</c:v>
                      </c:pt>
                      <c:pt idx="22">
                        <c:v>94.3</c:v>
                      </c:pt>
                      <c:pt idx="23">
                        <c:v>114.97999999999999</c:v>
                      </c:pt>
                      <c:pt idx="24">
                        <c:v>98.75</c:v>
                      </c:pt>
                      <c:pt idx="25">
                        <c:v>107.22</c:v>
                      </c:pt>
                      <c:pt idx="26">
                        <c:v>88.72</c:v>
                      </c:pt>
                      <c:pt idx="27">
                        <c:v>83.399999999999991</c:v>
                      </c:pt>
                      <c:pt idx="28">
                        <c:v>79.28</c:v>
                      </c:pt>
                      <c:pt idx="29">
                        <c:v>88.19</c:v>
                      </c:pt>
                      <c:pt idx="30">
                        <c:v>93.74</c:v>
                      </c:pt>
                      <c:pt idx="31">
                        <c:v>93.45</c:v>
                      </c:pt>
                      <c:pt idx="32">
                        <c:v>96.5</c:v>
                      </c:pt>
                      <c:pt idx="33">
                        <c:v>89.1</c:v>
                      </c:pt>
                      <c:pt idx="34">
                        <c:v>94.86</c:v>
                      </c:pt>
                      <c:pt idx="35">
                        <c:v>86.65</c:v>
                      </c:pt>
                      <c:pt idx="36">
                        <c:v>88.55</c:v>
                      </c:pt>
                      <c:pt idx="37">
                        <c:v>77.27000000000001</c:v>
                      </c:pt>
                      <c:pt idx="38">
                        <c:v>72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F3FD-423D-BF75-C19B124C4E65}"/>
                  </c:ext>
                </c:extLst>
              </c15:ser>
            </c15:filteredLineSeries>
            <c15:filteredLineSeries>
              <c15:ser>
                <c:idx val="13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IPZK2020!$C$18</c15:sqref>
                        </c15:formulaRef>
                      </c:ext>
                    </c:extLst>
                    <c:strCache>
                      <c:ptCount val="1"/>
                      <c:pt idx="0">
                        <c:v>zvonohlík zahradní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IPZK2020!$D$18:$AP$18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159.80000000000001</c:v>
                      </c:pt>
                      <c:pt idx="1">
                        <c:v>197.89000000000001</c:v>
                      </c:pt>
                      <c:pt idx="2">
                        <c:v>207.77999999999997</c:v>
                      </c:pt>
                      <c:pt idx="3">
                        <c:v>215.15</c:v>
                      </c:pt>
                      <c:pt idx="4">
                        <c:v>180.21</c:v>
                      </c:pt>
                      <c:pt idx="5">
                        <c:v>185.78</c:v>
                      </c:pt>
                      <c:pt idx="6">
                        <c:v>159.80000000000001</c:v>
                      </c:pt>
                      <c:pt idx="7">
                        <c:v>166.88</c:v>
                      </c:pt>
                      <c:pt idx="8">
                        <c:v>181.79000000000002</c:v>
                      </c:pt>
                      <c:pt idx="9">
                        <c:v>165.73</c:v>
                      </c:pt>
                      <c:pt idx="10">
                        <c:v>183.37</c:v>
                      </c:pt>
                      <c:pt idx="11">
                        <c:v>142.56</c:v>
                      </c:pt>
                      <c:pt idx="12">
                        <c:v>155.87</c:v>
                      </c:pt>
                      <c:pt idx="13">
                        <c:v>152.25</c:v>
                      </c:pt>
                      <c:pt idx="14">
                        <c:v>144.62</c:v>
                      </c:pt>
                      <c:pt idx="15">
                        <c:v>110.88</c:v>
                      </c:pt>
                      <c:pt idx="16">
                        <c:v>97.78</c:v>
                      </c:pt>
                      <c:pt idx="17">
                        <c:v>121.98</c:v>
                      </c:pt>
                      <c:pt idx="18">
                        <c:v>100</c:v>
                      </c:pt>
                      <c:pt idx="19">
                        <c:v>102.81</c:v>
                      </c:pt>
                      <c:pt idx="20">
                        <c:v>101.56</c:v>
                      </c:pt>
                      <c:pt idx="21">
                        <c:v>93.2</c:v>
                      </c:pt>
                      <c:pt idx="22">
                        <c:v>105.01</c:v>
                      </c:pt>
                      <c:pt idx="23">
                        <c:v>77.98</c:v>
                      </c:pt>
                      <c:pt idx="24">
                        <c:v>93.02</c:v>
                      </c:pt>
                      <c:pt idx="25">
                        <c:v>85.42</c:v>
                      </c:pt>
                      <c:pt idx="26">
                        <c:v>81.84</c:v>
                      </c:pt>
                      <c:pt idx="27">
                        <c:v>78.490000000000009</c:v>
                      </c:pt>
                      <c:pt idx="28">
                        <c:v>73.28</c:v>
                      </c:pt>
                      <c:pt idx="29">
                        <c:v>70.72</c:v>
                      </c:pt>
                      <c:pt idx="30">
                        <c:v>56.45</c:v>
                      </c:pt>
                      <c:pt idx="31">
                        <c:v>44.49</c:v>
                      </c:pt>
                      <c:pt idx="32">
                        <c:v>48.07</c:v>
                      </c:pt>
                      <c:pt idx="33">
                        <c:v>42.980000000000004</c:v>
                      </c:pt>
                      <c:pt idx="34">
                        <c:v>45.769999999999996</c:v>
                      </c:pt>
                      <c:pt idx="35">
                        <c:v>53.169999999999995</c:v>
                      </c:pt>
                      <c:pt idx="36">
                        <c:v>50.89</c:v>
                      </c:pt>
                      <c:pt idx="37">
                        <c:v>53.339999999999996</c:v>
                      </c:pt>
                      <c:pt idx="38">
                        <c:v>47.760000000000005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F3FD-423D-BF75-C19B124C4E65}"/>
                  </c:ext>
                </c:extLst>
              </c15:ser>
            </c15:filteredLineSeries>
            <c15:filteredLineSeries>
              <c15:ser>
                <c:idx val="1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IPZK2020!$C$19</c15:sqref>
                        </c15:formulaRef>
                      </c:ext>
                    </c:extLst>
                    <c:strCache>
                      <c:ptCount val="1"/>
                      <c:pt idx="0">
                        <c:v>konopka obecná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IPZK2020!$D$19:$AP$19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179.72</c:v>
                      </c:pt>
                      <c:pt idx="1">
                        <c:v>177.03</c:v>
                      </c:pt>
                      <c:pt idx="2">
                        <c:v>279.86</c:v>
                      </c:pt>
                      <c:pt idx="3">
                        <c:v>230.39999999999998</c:v>
                      </c:pt>
                      <c:pt idx="4">
                        <c:v>179.4</c:v>
                      </c:pt>
                      <c:pt idx="5">
                        <c:v>105.41</c:v>
                      </c:pt>
                      <c:pt idx="6">
                        <c:v>119.99</c:v>
                      </c:pt>
                      <c:pt idx="7">
                        <c:v>80.19</c:v>
                      </c:pt>
                      <c:pt idx="8">
                        <c:v>122.14</c:v>
                      </c:pt>
                      <c:pt idx="9">
                        <c:v>136.25</c:v>
                      </c:pt>
                      <c:pt idx="10">
                        <c:v>152.93</c:v>
                      </c:pt>
                      <c:pt idx="11">
                        <c:v>148.12</c:v>
                      </c:pt>
                      <c:pt idx="12">
                        <c:v>92.94</c:v>
                      </c:pt>
                      <c:pt idx="13">
                        <c:v>81.78</c:v>
                      </c:pt>
                      <c:pt idx="14">
                        <c:v>94.72</c:v>
                      </c:pt>
                      <c:pt idx="15">
                        <c:v>142.68</c:v>
                      </c:pt>
                      <c:pt idx="16">
                        <c:v>122.57000000000001</c:v>
                      </c:pt>
                      <c:pt idx="17">
                        <c:v>55.26</c:v>
                      </c:pt>
                      <c:pt idx="18">
                        <c:v>100</c:v>
                      </c:pt>
                      <c:pt idx="19">
                        <c:v>155.22999999999999</c:v>
                      </c:pt>
                      <c:pt idx="20">
                        <c:v>94.77</c:v>
                      </c:pt>
                      <c:pt idx="21">
                        <c:v>91.72</c:v>
                      </c:pt>
                      <c:pt idx="22">
                        <c:v>219.45999999999998</c:v>
                      </c:pt>
                      <c:pt idx="23">
                        <c:v>188.27</c:v>
                      </c:pt>
                      <c:pt idx="24">
                        <c:v>179.70999999999998</c:v>
                      </c:pt>
                      <c:pt idx="25">
                        <c:v>168.33</c:v>
                      </c:pt>
                      <c:pt idx="26">
                        <c:v>189.86</c:v>
                      </c:pt>
                      <c:pt idx="27">
                        <c:v>169.67000000000002</c:v>
                      </c:pt>
                      <c:pt idx="28">
                        <c:v>134.28</c:v>
                      </c:pt>
                      <c:pt idx="29">
                        <c:v>125.19</c:v>
                      </c:pt>
                      <c:pt idx="30">
                        <c:v>129.51</c:v>
                      </c:pt>
                      <c:pt idx="31">
                        <c:v>148.81</c:v>
                      </c:pt>
                      <c:pt idx="32">
                        <c:v>122.78</c:v>
                      </c:pt>
                      <c:pt idx="33">
                        <c:v>138.56</c:v>
                      </c:pt>
                      <c:pt idx="34">
                        <c:v>132.09</c:v>
                      </c:pt>
                      <c:pt idx="35">
                        <c:v>226.42000000000002</c:v>
                      </c:pt>
                      <c:pt idx="36">
                        <c:v>172.53</c:v>
                      </c:pt>
                      <c:pt idx="37">
                        <c:v>222.87</c:v>
                      </c:pt>
                      <c:pt idx="38">
                        <c:v>180.73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F3FD-423D-BF75-C19B124C4E65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IPZK2020!$C$20</c15:sqref>
                        </c15:formulaRef>
                      </c:ext>
                    </c:extLst>
                    <c:strCache>
                      <c:ptCount val="1"/>
                      <c:pt idx="0">
                        <c:v>strnad obecný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IPZK2020!$D$20:$AP$20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108.17000000000002</c:v>
                      </c:pt>
                      <c:pt idx="1">
                        <c:v>123.18</c:v>
                      </c:pt>
                      <c:pt idx="2">
                        <c:v>122.66</c:v>
                      </c:pt>
                      <c:pt idx="3">
                        <c:v>116.56</c:v>
                      </c:pt>
                      <c:pt idx="4">
                        <c:v>112.49</c:v>
                      </c:pt>
                      <c:pt idx="5">
                        <c:v>133.05000000000001</c:v>
                      </c:pt>
                      <c:pt idx="6">
                        <c:v>108.87</c:v>
                      </c:pt>
                      <c:pt idx="7">
                        <c:v>112.14</c:v>
                      </c:pt>
                      <c:pt idx="8">
                        <c:v>111.25</c:v>
                      </c:pt>
                      <c:pt idx="9">
                        <c:v>114.92</c:v>
                      </c:pt>
                      <c:pt idx="10">
                        <c:v>107.84</c:v>
                      </c:pt>
                      <c:pt idx="11">
                        <c:v>114.04</c:v>
                      </c:pt>
                      <c:pt idx="12">
                        <c:v>121.30000000000001</c:v>
                      </c:pt>
                      <c:pt idx="13">
                        <c:v>114.53999999999999</c:v>
                      </c:pt>
                      <c:pt idx="14">
                        <c:v>116.00999999999999</c:v>
                      </c:pt>
                      <c:pt idx="15">
                        <c:v>111.78999999999999</c:v>
                      </c:pt>
                      <c:pt idx="16">
                        <c:v>100.77000000000001</c:v>
                      </c:pt>
                      <c:pt idx="17">
                        <c:v>108.11999999999999</c:v>
                      </c:pt>
                      <c:pt idx="18">
                        <c:v>100</c:v>
                      </c:pt>
                      <c:pt idx="19">
                        <c:v>111.4</c:v>
                      </c:pt>
                      <c:pt idx="20">
                        <c:v>97.78</c:v>
                      </c:pt>
                      <c:pt idx="21">
                        <c:v>100.46</c:v>
                      </c:pt>
                      <c:pt idx="22">
                        <c:v>105.08999999999999</c:v>
                      </c:pt>
                      <c:pt idx="23">
                        <c:v>103.83</c:v>
                      </c:pt>
                      <c:pt idx="24">
                        <c:v>104.63</c:v>
                      </c:pt>
                      <c:pt idx="25">
                        <c:v>99.37</c:v>
                      </c:pt>
                      <c:pt idx="26">
                        <c:v>90.16</c:v>
                      </c:pt>
                      <c:pt idx="27">
                        <c:v>92.679999999999993</c:v>
                      </c:pt>
                      <c:pt idx="28">
                        <c:v>90.710000000000008</c:v>
                      </c:pt>
                      <c:pt idx="29">
                        <c:v>89.98</c:v>
                      </c:pt>
                      <c:pt idx="30">
                        <c:v>88.78</c:v>
                      </c:pt>
                      <c:pt idx="31">
                        <c:v>91.11</c:v>
                      </c:pt>
                      <c:pt idx="32">
                        <c:v>84.899999999999991</c:v>
                      </c:pt>
                      <c:pt idx="33">
                        <c:v>84.15</c:v>
                      </c:pt>
                      <c:pt idx="34">
                        <c:v>86.72999999999999</c:v>
                      </c:pt>
                      <c:pt idx="35">
                        <c:v>79.62</c:v>
                      </c:pt>
                      <c:pt idx="36">
                        <c:v>82.58</c:v>
                      </c:pt>
                      <c:pt idx="37">
                        <c:v>80.19</c:v>
                      </c:pt>
                      <c:pt idx="38">
                        <c:v>74.260000000000005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F3FD-423D-BF75-C19B124C4E65}"/>
                  </c:ext>
                </c:extLst>
              </c15:ser>
            </c15:filteredLineSeries>
          </c:ext>
        </c:extLst>
      </c:lineChart>
      <c:catAx>
        <c:axId val="318076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1"/>
        <c:crosses val="autoZero"/>
        <c:auto val="1"/>
        <c:lblAlgn val="ctr"/>
        <c:lblOffset val="100"/>
        <c:tickLblSkip val="5"/>
        <c:tickMarkSkip val="1"/>
        <c:noMultiLvlLbl val="0"/>
      </c:catAx>
      <c:valAx>
        <c:axId val="1"/>
        <c:scaling>
          <c:orientation val="minMax"/>
          <c:max val="3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318076368"/>
        <c:crosses val="autoZero"/>
        <c:crossBetween val="midCat"/>
        <c:majorUnit val="10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78504745653324"/>
          <c:y val="4.6445277047310975E-2"/>
          <c:w val="0.90654205607476634"/>
          <c:h val="0.82799999999999996"/>
        </c:manualLayout>
      </c:layout>
      <c:lineChart>
        <c:grouping val="standard"/>
        <c:varyColors val="0"/>
        <c:ser>
          <c:idx val="3"/>
          <c:order val="1"/>
          <c:tx>
            <c:strRef>
              <c:f>IPZK2020!$C$6</c:f>
              <c:strCache>
                <c:ptCount val="1"/>
                <c:pt idx="0">
                  <c:v>hrdlička divoká</c:v>
                </c:pt>
              </c:strCache>
              <c:extLst xmlns:c15="http://schemas.microsoft.com/office/drawing/2012/chart"/>
            </c:strRef>
          </c:tx>
          <c:spPr>
            <a:ln w="47625">
              <a:solidFill>
                <a:schemeClr val="accent1">
                  <a:lumMod val="50000"/>
                </a:schemeClr>
              </a:solidFill>
            </a:ln>
          </c:spPr>
          <c:marker>
            <c:symbol val="none"/>
          </c:marker>
          <c:cat>
            <c:strRef>
              <c:f>IPZK2020!$D$1:$AP$1</c:f>
              <c:strCache>
                <c:ptCount val="39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  <c:pt idx="32">
                  <c:v>2014</c:v>
                </c:pt>
                <c:pt idx="33">
                  <c:v>2015</c:v>
                </c:pt>
                <c:pt idx="34">
                  <c:v>2016</c:v>
                </c:pt>
                <c:pt idx="35">
                  <c:v>2017</c:v>
                </c:pt>
                <c:pt idx="36">
                  <c:v>2018</c:v>
                </c:pt>
                <c:pt idx="37">
                  <c:v>2019</c:v>
                </c:pt>
                <c:pt idx="38">
                  <c:v>2020</c:v>
                </c:pt>
              </c:strCache>
            </c:strRef>
          </c:cat>
          <c:val>
            <c:numRef>
              <c:f>IPZK2020!$D$6:$AP$6</c:f>
              <c:numCache>
                <c:formatCode>General</c:formatCode>
                <c:ptCount val="39"/>
                <c:pt idx="0">
                  <c:v>149.80000000000001</c:v>
                </c:pt>
                <c:pt idx="1">
                  <c:v>171.74</c:v>
                </c:pt>
                <c:pt idx="2">
                  <c:v>167.78</c:v>
                </c:pt>
                <c:pt idx="3">
                  <c:v>129.85</c:v>
                </c:pt>
                <c:pt idx="4">
                  <c:v>155.33999999999997</c:v>
                </c:pt>
                <c:pt idx="5">
                  <c:v>126.76</c:v>
                </c:pt>
                <c:pt idx="6">
                  <c:v>105.3</c:v>
                </c:pt>
                <c:pt idx="7">
                  <c:v>129.84</c:v>
                </c:pt>
                <c:pt idx="8">
                  <c:v>131.43</c:v>
                </c:pt>
                <c:pt idx="9">
                  <c:v>116.17999999999999</c:v>
                </c:pt>
                <c:pt idx="10">
                  <c:v>115.60999999999999</c:v>
                </c:pt>
                <c:pt idx="11">
                  <c:v>139.59</c:v>
                </c:pt>
                <c:pt idx="12">
                  <c:v>139.97999999999999</c:v>
                </c:pt>
                <c:pt idx="13">
                  <c:v>125.47999999999999</c:v>
                </c:pt>
                <c:pt idx="14">
                  <c:v>115.9</c:v>
                </c:pt>
                <c:pt idx="15">
                  <c:v>128.55000000000001</c:v>
                </c:pt>
                <c:pt idx="16">
                  <c:v>89.52</c:v>
                </c:pt>
                <c:pt idx="17">
                  <c:v>100.07999999999998</c:v>
                </c:pt>
                <c:pt idx="18">
                  <c:v>100</c:v>
                </c:pt>
                <c:pt idx="19">
                  <c:v>87.960000000000008</c:v>
                </c:pt>
                <c:pt idx="20">
                  <c:v>88.649999999999991</c:v>
                </c:pt>
                <c:pt idx="21">
                  <c:v>88.2</c:v>
                </c:pt>
                <c:pt idx="22">
                  <c:v>78.56</c:v>
                </c:pt>
                <c:pt idx="23">
                  <c:v>76.28</c:v>
                </c:pt>
                <c:pt idx="24">
                  <c:v>82.19</c:v>
                </c:pt>
                <c:pt idx="25">
                  <c:v>85.15</c:v>
                </c:pt>
                <c:pt idx="26">
                  <c:v>77.06</c:v>
                </c:pt>
                <c:pt idx="27">
                  <c:v>81.83</c:v>
                </c:pt>
                <c:pt idx="28">
                  <c:v>92.17</c:v>
                </c:pt>
                <c:pt idx="29">
                  <c:v>77.25</c:v>
                </c:pt>
                <c:pt idx="30">
                  <c:v>72.709999999999994</c:v>
                </c:pt>
                <c:pt idx="31">
                  <c:v>65.23</c:v>
                </c:pt>
                <c:pt idx="32">
                  <c:v>59.870000000000005</c:v>
                </c:pt>
                <c:pt idx="33">
                  <c:v>67.09</c:v>
                </c:pt>
                <c:pt idx="34">
                  <c:v>72.41</c:v>
                </c:pt>
                <c:pt idx="35">
                  <c:v>62.529999999999994</c:v>
                </c:pt>
                <c:pt idx="36">
                  <c:v>61.839999999999996</c:v>
                </c:pt>
                <c:pt idx="37">
                  <c:v>59.440000000000005</c:v>
                </c:pt>
                <c:pt idx="38">
                  <c:v>70.64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2CF1-4EB3-82C2-9A42035523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8076368"/>
        <c:axId val="1"/>
        <c:extLst>
          <c:ext xmlns:c15="http://schemas.microsoft.com/office/drawing/2012/chart" uri="{02D57815-91ED-43cb-92C2-25804820EDAC}">
            <c15:filteredLineSeries>
              <c15:ser>
                <c:idx val="2"/>
                <c:order val="0"/>
                <c:tx>
                  <c:strRef>
                    <c:extLst>
                      <c:ext uri="{02D57815-91ED-43cb-92C2-25804820EDAC}">
                        <c15:formulaRef>
                          <c15:sqref>IPZK2020!$C$3</c15:sqref>
                        </c15:formulaRef>
                      </c:ext>
                    </c:extLst>
                    <c:strCache>
                      <c:ptCount val="1"/>
                      <c:pt idx="0">
                        <c:v>poštolka obecná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IPZK2020!$D$3:$AP$3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90.259999999999991</c:v>
                      </c:pt>
                      <c:pt idx="1">
                        <c:v>79.86999999999999</c:v>
                      </c:pt>
                      <c:pt idx="2">
                        <c:v>68.75</c:v>
                      </c:pt>
                      <c:pt idx="3">
                        <c:v>64.55</c:v>
                      </c:pt>
                      <c:pt idx="4">
                        <c:v>75.489999999999995</c:v>
                      </c:pt>
                      <c:pt idx="5">
                        <c:v>86.03</c:v>
                      </c:pt>
                      <c:pt idx="6">
                        <c:v>72.009999999999991</c:v>
                      </c:pt>
                      <c:pt idx="7">
                        <c:v>104.86</c:v>
                      </c:pt>
                      <c:pt idx="8">
                        <c:v>121.29</c:v>
                      </c:pt>
                      <c:pt idx="9">
                        <c:v>88.22</c:v>
                      </c:pt>
                      <c:pt idx="10">
                        <c:v>109.78000000000002</c:v>
                      </c:pt>
                      <c:pt idx="11">
                        <c:v>144.84</c:v>
                      </c:pt>
                      <c:pt idx="12">
                        <c:v>132.9</c:v>
                      </c:pt>
                      <c:pt idx="13">
                        <c:v>169.38</c:v>
                      </c:pt>
                      <c:pt idx="14">
                        <c:v>82.04</c:v>
                      </c:pt>
                      <c:pt idx="15">
                        <c:v>116.67</c:v>
                      </c:pt>
                      <c:pt idx="16">
                        <c:v>128.31</c:v>
                      </c:pt>
                      <c:pt idx="17">
                        <c:v>126.66</c:v>
                      </c:pt>
                      <c:pt idx="18">
                        <c:v>100</c:v>
                      </c:pt>
                      <c:pt idx="19">
                        <c:v>137.54999999999998</c:v>
                      </c:pt>
                      <c:pt idx="20">
                        <c:v>161.37</c:v>
                      </c:pt>
                      <c:pt idx="21">
                        <c:v>96</c:v>
                      </c:pt>
                      <c:pt idx="22">
                        <c:v>92.64</c:v>
                      </c:pt>
                      <c:pt idx="23">
                        <c:v>127.98</c:v>
                      </c:pt>
                      <c:pt idx="24">
                        <c:v>116.58999999999999</c:v>
                      </c:pt>
                      <c:pt idx="25">
                        <c:v>97</c:v>
                      </c:pt>
                      <c:pt idx="26">
                        <c:v>132.47999999999999</c:v>
                      </c:pt>
                      <c:pt idx="27">
                        <c:v>132.9</c:v>
                      </c:pt>
                      <c:pt idx="28">
                        <c:v>99.45</c:v>
                      </c:pt>
                      <c:pt idx="29">
                        <c:v>93.589999999999989</c:v>
                      </c:pt>
                      <c:pt idx="30">
                        <c:v>103.14000000000001</c:v>
                      </c:pt>
                      <c:pt idx="31">
                        <c:v>105.69</c:v>
                      </c:pt>
                      <c:pt idx="32">
                        <c:v>119.09</c:v>
                      </c:pt>
                      <c:pt idx="33">
                        <c:v>129.1</c:v>
                      </c:pt>
                      <c:pt idx="34">
                        <c:v>143.22</c:v>
                      </c:pt>
                      <c:pt idx="35">
                        <c:v>123.92</c:v>
                      </c:pt>
                      <c:pt idx="36">
                        <c:v>125.33000000000001</c:v>
                      </c:pt>
                      <c:pt idx="37">
                        <c:v>138.74</c:v>
                      </c:pt>
                      <c:pt idx="38">
                        <c:v>210.32000000000002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2CF1-4EB3-82C2-9A4203552350}"/>
                  </c:ext>
                </c:extLst>
              </c15:ser>
            </c15:filteredLineSeries>
            <c15:filteredLineSeries>
              <c15:ser>
                <c:idx val="4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IPZK2020!$C$7</c15:sqref>
                        </c15:formulaRef>
                      </c:ext>
                    </c:extLst>
                    <c:strCache>
                      <c:ptCount val="1"/>
                      <c:pt idx="0">
                        <c:v>skřivan polní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IPZK2020!$D$7:$AP$7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131.22</c:v>
                      </c:pt>
                      <c:pt idx="1">
                        <c:v>164.76999999999998</c:v>
                      </c:pt>
                      <c:pt idx="2">
                        <c:v>152.75</c:v>
                      </c:pt>
                      <c:pt idx="3">
                        <c:v>142.01</c:v>
                      </c:pt>
                      <c:pt idx="4">
                        <c:v>129.42000000000002</c:v>
                      </c:pt>
                      <c:pt idx="5">
                        <c:v>97.59</c:v>
                      </c:pt>
                      <c:pt idx="6">
                        <c:v>98.06</c:v>
                      </c:pt>
                      <c:pt idx="7">
                        <c:v>90.03</c:v>
                      </c:pt>
                      <c:pt idx="8">
                        <c:v>104.54</c:v>
                      </c:pt>
                      <c:pt idx="9">
                        <c:v>99.49</c:v>
                      </c:pt>
                      <c:pt idx="10">
                        <c:v>105.32</c:v>
                      </c:pt>
                      <c:pt idx="11">
                        <c:v>106.27</c:v>
                      </c:pt>
                      <c:pt idx="12">
                        <c:v>124.41</c:v>
                      </c:pt>
                      <c:pt idx="13">
                        <c:v>124.51</c:v>
                      </c:pt>
                      <c:pt idx="14">
                        <c:v>118.51</c:v>
                      </c:pt>
                      <c:pt idx="15">
                        <c:v>107.27</c:v>
                      </c:pt>
                      <c:pt idx="16">
                        <c:v>96.95</c:v>
                      </c:pt>
                      <c:pt idx="17">
                        <c:v>100.8</c:v>
                      </c:pt>
                      <c:pt idx="18">
                        <c:v>100</c:v>
                      </c:pt>
                      <c:pt idx="19">
                        <c:v>102.19</c:v>
                      </c:pt>
                      <c:pt idx="20">
                        <c:v>97.75</c:v>
                      </c:pt>
                      <c:pt idx="21">
                        <c:v>94.46</c:v>
                      </c:pt>
                      <c:pt idx="22">
                        <c:v>102.57000000000001</c:v>
                      </c:pt>
                      <c:pt idx="23">
                        <c:v>93.589999999999989</c:v>
                      </c:pt>
                      <c:pt idx="24">
                        <c:v>94.16</c:v>
                      </c:pt>
                      <c:pt idx="25">
                        <c:v>95.35</c:v>
                      </c:pt>
                      <c:pt idx="26">
                        <c:v>99.4</c:v>
                      </c:pt>
                      <c:pt idx="27">
                        <c:v>91.91</c:v>
                      </c:pt>
                      <c:pt idx="28">
                        <c:v>89.56</c:v>
                      </c:pt>
                      <c:pt idx="29">
                        <c:v>83.81</c:v>
                      </c:pt>
                      <c:pt idx="30">
                        <c:v>79.45</c:v>
                      </c:pt>
                      <c:pt idx="31">
                        <c:v>86.509999999999991</c:v>
                      </c:pt>
                      <c:pt idx="32">
                        <c:v>76.78</c:v>
                      </c:pt>
                      <c:pt idx="33">
                        <c:v>75.42</c:v>
                      </c:pt>
                      <c:pt idx="34">
                        <c:v>73.81</c:v>
                      </c:pt>
                      <c:pt idx="35">
                        <c:v>70.37</c:v>
                      </c:pt>
                      <c:pt idx="36">
                        <c:v>69.910000000000011</c:v>
                      </c:pt>
                      <c:pt idx="37">
                        <c:v>66.64</c:v>
                      </c:pt>
                      <c:pt idx="38">
                        <c:v>70.150000000000006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2CF1-4EB3-82C2-9A4203552350}"/>
                  </c:ext>
                </c:extLst>
              </c15:ser>
            </c15:filteredLineSeries>
            <c15:filteredLineSeries>
              <c15:ser>
                <c:idx val="7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IPZK2020!$C$11</c15:sqref>
                        </c15:formulaRef>
                      </c:ext>
                    </c:extLst>
                    <c:strCache>
                      <c:ptCount val="1"/>
                      <c:pt idx="0">
                        <c:v>bramborníček hnědý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IPZK2020!$D$11:$AP$11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38.440000000000005</c:v>
                      </c:pt>
                      <c:pt idx="1">
                        <c:v>52.51</c:v>
                      </c:pt>
                      <c:pt idx="2">
                        <c:v>60.62</c:v>
                      </c:pt>
                      <c:pt idx="3">
                        <c:v>48.44</c:v>
                      </c:pt>
                      <c:pt idx="4">
                        <c:v>33</c:v>
                      </c:pt>
                      <c:pt idx="5">
                        <c:v>55.779999999999994</c:v>
                      </c:pt>
                      <c:pt idx="6">
                        <c:v>62.870000000000005</c:v>
                      </c:pt>
                      <c:pt idx="7">
                        <c:v>67.05</c:v>
                      </c:pt>
                      <c:pt idx="8">
                        <c:v>50.82</c:v>
                      </c:pt>
                      <c:pt idx="9">
                        <c:v>44.85</c:v>
                      </c:pt>
                      <c:pt idx="10">
                        <c:v>83.789999999999992</c:v>
                      </c:pt>
                      <c:pt idx="11">
                        <c:v>70.989999999999995</c:v>
                      </c:pt>
                      <c:pt idx="12">
                        <c:v>60.260000000000005</c:v>
                      </c:pt>
                      <c:pt idx="13">
                        <c:v>68.5</c:v>
                      </c:pt>
                      <c:pt idx="14">
                        <c:v>76.599999999999994</c:v>
                      </c:pt>
                      <c:pt idx="15">
                        <c:v>98.550000000000011</c:v>
                      </c:pt>
                      <c:pt idx="16">
                        <c:v>80.36999999999999</c:v>
                      </c:pt>
                      <c:pt idx="17">
                        <c:v>64.36</c:v>
                      </c:pt>
                      <c:pt idx="18">
                        <c:v>100</c:v>
                      </c:pt>
                      <c:pt idx="19">
                        <c:v>93.7</c:v>
                      </c:pt>
                      <c:pt idx="20">
                        <c:v>97.03</c:v>
                      </c:pt>
                      <c:pt idx="21">
                        <c:v>74.38</c:v>
                      </c:pt>
                      <c:pt idx="22">
                        <c:v>104.08</c:v>
                      </c:pt>
                      <c:pt idx="23">
                        <c:v>79.430000000000007</c:v>
                      </c:pt>
                      <c:pt idx="24">
                        <c:v>111.87</c:v>
                      </c:pt>
                      <c:pt idx="25">
                        <c:v>124.77000000000001</c:v>
                      </c:pt>
                      <c:pt idx="26">
                        <c:v>165.20999999999998</c:v>
                      </c:pt>
                      <c:pt idx="27">
                        <c:v>120.89000000000001</c:v>
                      </c:pt>
                      <c:pt idx="28">
                        <c:v>114.08</c:v>
                      </c:pt>
                      <c:pt idx="29">
                        <c:v>110.69</c:v>
                      </c:pt>
                      <c:pt idx="30">
                        <c:v>116.16</c:v>
                      </c:pt>
                      <c:pt idx="31">
                        <c:v>93.320000000000007</c:v>
                      </c:pt>
                      <c:pt idx="32">
                        <c:v>82.410000000000011</c:v>
                      </c:pt>
                      <c:pt idx="33">
                        <c:v>80.84</c:v>
                      </c:pt>
                      <c:pt idx="34">
                        <c:v>68.34</c:v>
                      </c:pt>
                      <c:pt idx="35">
                        <c:v>68.33</c:v>
                      </c:pt>
                      <c:pt idx="36">
                        <c:v>64.16</c:v>
                      </c:pt>
                      <c:pt idx="37">
                        <c:v>46.82</c:v>
                      </c:pt>
                      <c:pt idx="38">
                        <c:v>76.69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2CF1-4EB3-82C2-9A4203552350}"/>
                  </c:ext>
                </c:extLst>
              </c15:ser>
            </c15:filteredLineSeries>
            <c15:filteredLineSeries>
              <c15:ser>
                <c:idx val="8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IPZK2020!$C$13</c15:sqref>
                        </c15:formulaRef>
                      </c:ext>
                    </c:extLst>
                    <c:strCache>
                      <c:ptCount val="1"/>
                      <c:pt idx="0">
                        <c:v>pěnice hnědokřídlá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IPZK2020!$D$13:$AP$13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57.78</c:v>
                      </c:pt>
                      <c:pt idx="1">
                        <c:v>65.539999999999992</c:v>
                      </c:pt>
                      <c:pt idx="2">
                        <c:v>48.86</c:v>
                      </c:pt>
                      <c:pt idx="3">
                        <c:v>42.1</c:v>
                      </c:pt>
                      <c:pt idx="4">
                        <c:v>76.559999999999988</c:v>
                      </c:pt>
                      <c:pt idx="5">
                        <c:v>73.429999999999993</c:v>
                      </c:pt>
                      <c:pt idx="6">
                        <c:v>58.63</c:v>
                      </c:pt>
                      <c:pt idx="7">
                        <c:v>91.75</c:v>
                      </c:pt>
                      <c:pt idx="8">
                        <c:v>66.649999999999991</c:v>
                      </c:pt>
                      <c:pt idx="9">
                        <c:v>53.879999999999995</c:v>
                      </c:pt>
                      <c:pt idx="10">
                        <c:v>88.94</c:v>
                      </c:pt>
                      <c:pt idx="11">
                        <c:v>86.77</c:v>
                      </c:pt>
                      <c:pt idx="12">
                        <c:v>71.06</c:v>
                      </c:pt>
                      <c:pt idx="13">
                        <c:v>72.489999999999995</c:v>
                      </c:pt>
                      <c:pt idx="14">
                        <c:v>83.3</c:v>
                      </c:pt>
                      <c:pt idx="15">
                        <c:v>76.239999999999995</c:v>
                      </c:pt>
                      <c:pt idx="16">
                        <c:v>64.88000000000001</c:v>
                      </c:pt>
                      <c:pt idx="17">
                        <c:v>79.069999999999993</c:v>
                      </c:pt>
                      <c:pt idx="18">
                        <c:v>100</c:v>
                      </c:pt>
                      <c:pt idx="19">
                        <c:v>98.34</c:v>
                      </c:pt>
                      <c:pt idx="20">
                        <c:v>91.86999999999999</c:v>
                      </c:pt>
                      <c:pt idx="21">
                        <c:v>103.96000000000001</c:v>
                      </c:pt>
                      <c:pt idx="22">
                        <c:v>102.37</c:v>
                      </c:pt>
                      <c:pt idx="23">
                        <c:v>83.3</c:v>
                      </c:pt>
                      <c:pt idx="24">
                        <c:v>78.89</c:v>
                      </c:pt>
                      <c:pt idx="25">
                        <c:v>82.740000000000009</c:v>
                      </c:pt>
                      <c:pt idx="26">
                        <c:v>88.13</c:v>
                      </c:pt>
                      <c:pt idx="27">
                        <c:v>90.18</c:v>
                      </c:pt>
                      <c:pt idx="28">
                        <c:v>72.75</c:v>
                      </c:pt>
                      <c:pt idx="29">
                        <c:v>77.2</c:v>
                      </c:pt>
                      <c:pt idx="30">
                        <c:v>68.58</c:v>
                      </c:pt>
                      <c:pt idx="31">
                        <c:v>62.129999999999995</c:v>
                      </c:pt>
                      <c:pt idx="32">
                        <c:v>64.23</c:v>
                      </c:pt>
                      <c:pt idx="33">
                        <c:v>59.730000000000004</c:v>
                      </c:pt>
                      <c:pt idx="34">
                        <c:v>61.83</c:v>
                      </c:pt>
                      <c:pt idx="35">
                        <c:v>61.550000000000004</c:v>
                      </c:pt>
                      <c:pt idx="36">
                        <c:v>72.89</c:v>
                      </c:pt>
                      <c:pt idx="37">
                        <c:v>66.09</c:v>
                      </c:pt>
                      <c:pt idx="38">
                        <c:v>81.58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2CF1-4EB3-82C2-9A4203552350}"/>
                  </c:ext>
                </c:extLst>
              </c15:ser>
            </c15:filteredLineSeries>
            <c15:filteredLineSeries>
              <c15:ser>
                <c:idx val="9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IPZK2020!$C$14</c15:sqref>
                        </c15:formulaRef>
                      </c:ext>
                    </c:extLst>
                    <c:strCache>
                      <c:ptCount val="1"/>
                      <c:pt idx="0">
                        <c:v>ťuhýk obecný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IPZK2020!$D$14:$AP$14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53.080000000000005</c:v>
                      </c:pt>
                      <c:pt idx="1">
                        <c:v>69.260000000000005</c:v>
                      </c:pt>
                      <c:pt idx="2">
                        <c:v>55.589999999999996</c:v>
                      </c:pt>
                      <c:pt idx="3">
                        <c:v>60.34</c:v>
                      </c:pt>
                      <c:pt idx="4">
                        <c:v>51.05</c:v>
                      </c:pt>
                      <c:pt idx="5">
                        <c:v>50.129999999999995</c:v>
                      </c:pt>
                      <c:pt idx="6">
                        <c:v>50.629999999999995</c:v>
                      </c:pt>
                      <c:pt idx="7">
                        <c:v>83.63000000000001</c:v>
                      </c:pt>
                      <c:pt idx="8">
                        <c:v>49.05</c:v>
                      </c:pt>
                      <c:pt idx="9">
                        <c:v>67.64</c:v>
                      </c:pt>
                      <c:pt idx="10">
                        <c:v>63.12</c:v>
                      </c:pt>
                      <c:pt idx="11">
                        <c:v>90.18</c:v>
                      </c:pt>
                      <c:pt idx="12">
                        <c:v>82.35</c:v>
                      </c:pt>
                      <c:pt idx="13">
                        <c:v>120.02</c:v>
                      </c:pt>
                      <c:pt idx="14">
                        <c:v>140.55000000000001</c:v>
                      </c:pt>
                      <c:pt idx="15">
                        <c:v>148.12</c:v>
                      </c:pt>
                      <c:pt idx="16">
                        <c:v>135.78</c:v>
                      </c:pt>
                      <c:pt idx="17">
                        <c:v>103.28</c:v>
                      </c:pt>
                      <c:pt idx="18">
                        <c:v>100</c:v>
                      </c:pt>
                      <c:pt idx="19">
                        <c:v>99.14</c:v>
                      </c:pt>
                      <c:pt idx="20">
                        <c:v>98.6</c:v>
                      </c:pt>
                      <c:pt idx="21">
                        <c:v>93.01</c:v>
                      </c:pt>
                      <c:pt idx="22">
                        <c:v>147.57</c:v>
                      </c:pt>
                      <c:pt idx="23">
                        <c:v>140.67000000000002</c:v>
                      </c:pt>
                      <c:pt idx="24">
                        <c:v>122.6</c:v>
                      </c:pt>
                      <c:pt idx="25">
                        <c:v>164.98999999999998</c:v>
                      </c:pt>
                      <c:pt idx="26">
                        <c:v>120.05999999999999</c:v>
                      </c:pt>
                      <c:pt idx="27">
                        <c:v>111.47</c:v>
                      </c:pt>
                      <c:pt idx="28">
                        <c:v>111.08</c:v>
                      </c:pt>
                      <c:pt idx="29">
                        <c:v>82.71</c:v>
                      </c:pt>
                      <c:pt idx="30">
                        <c:v>98.77</c:v>
                      </c:pt>
                      <c:pt idx="31">
                        <c:v>109.19000000000001</c:v>
                      </c:pt>
                      <c:pt idx="32">
                        <c:v>95.38</c:v>
                      </c:pt>
                      <c:pt idx="33">
                        <c:v>93.179999999999993</c:v>
                      </c:pt>
                      <c:pt idx="34">
                        <c:v>96.97</c:v>
                      </c:pt>
                      <c:pt idx="35">
                        <c:v>93.45</c:v>
                      </c:pt>
                      <c:pt idx="36">
                        <c:v>106.43</c:v>
                      </c:pt>
                      <c:pt idx="37">
                        <c:v>86.6</c:v>
                      </c:pt>
                      <c:pt idx="38">
                        <c:v>111.84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2CF1-4EB3-82C2-9A4203552350}"/>
                  </c:ext>
                </c:extLst>
              </c15:ser>
            </c15:filteredLineSeries>
            <c15:filteredLineSeries>
              <c15:ser>
                <c:idx val="12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IPZK2020!$C$17</c15:sqref>
                        </c15:formulaRef>
                      </c:ext>
                    </c:extLst>
                    <c:strCache>
                      <c:ptCount val="1"/>
                      <c:pt idx="0">
                        <c:v>vrabec polní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IPZK2020!$D$17:$AP$17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128.69999999999999</c:v>
                      </c:pt>
                      <c:pt idx="1">
                        <c:v>125.42999999999999</c:v>
                      </c:pt>
                      <c:pt idx="2">
                        <c:v>137.61000000000001</c:v>
                      </c:pt>
                      <c:pt idx="3">
                        <c:v>109.92999999999999</c:v>
                      </c:pt>
                      <c:pt idx="4">
                        <c:v>91.320000000000007</c:v>
                      </c:pt>
                      <c:pt idx="5">
                        <c:v>96.75</c:v>
                      </c:pt>
                      <c:pt idx="6">
                        <c:v>90.27</c:v>
                      </c:pt>
                      <c:pt idx="7">
                        <c:v>119.09</c:v>
                      </c:pt>
                      <c:pt idx="8">
                        <c:v>74.78</c:v>
                      </c:pt>
                      <c:pt idx="9">
                        <c:v>80.760000000000005</c:v>
                      </c:pt>
                      <c:pt idx="10">
                        <c:v>88.570000000000007</c:v>
                      </c:pt>
                      <c:pt idx="11">
                        <c:v>107.2</c:v>
                      </c:pt>
                      <c:pt idx="12">
                        <c:v>122.96000000000001</c:v>
                      </c:pt>
                      <c:pt idx="13">
                        <c:v>134.04</c:v>
                      </c:pt>
                      <c:pt idx="14">
                        <c:v>94.089999999999989</c:v>
                      </c:pt>
                      <c:pt idx="15">
                        <c:v>98.56</c:v>
                      </c:pt>
                      <c:pt idx="16">
                        <c:v>105.5</c:v>
                      </c:pt>
                      <c:pt idx="17">
                        <c:v>122.48000000000002</c:v>
                      </c:pt>
                      <c:pt idx="18">
                        <c:v>100</c:v>
                      </c:pt>
                      <c:pt idx="19">
                        <c:v>137.16999999999999</c:v>
                      </c:pt>
                      <c:pt idx="20">
                        <c:v>122.22</c:v>
                      </c:pt>
                      <c:pt idx="21">
                        <c:v>74.13</c:v>
                      </c:pt>
                      <c:pt idx="22">
                        <c:v>94.3</c:v>
                      </c:pt>
                      <c:pt idx="23">
                        <c:v>114.97999999999999</c:v>
                      </c:pt>
                      <c:pt idx="24">
                        <c:v>98.75</c:v>
                      </c:pt>
                      <c:pt idx="25">
                        <c:v>107.22</c:v>
                      </c:pt>
                      <c:pt idx="26">
                        <c:v>88.72</c:v>
                      </c:pt>
                      <c:pt idx="27">
                        <c:v>83.399999999999991</c:v>
                      </c:pt>
                      <c:pt idx="28">
                        <c:v>79.28</c:v>
                      </c:pt>
                      <c:pt idx="29">
                        <c:v>88.19</c:v>
                      </c:pt>
                      <c:pt idx="30">
                        <c:v>93.74</c:v>
                      </c:pt>
                      <c:pt idx="31">
                        <c:v>93.45</c:v>
                      </c:pt>
                      <c:pt idx="32">
                        <c:v>96.5</c:v>
                      </c:pt>
                      <c:pt idx="33">
                        <c:v>89.1</c:v>
                      </c:pt>
                      <c:pt idx="34">
                        <c:v>94.86</c:v>
                      </c:pt>
                      <c:pt idx="35">
                        <c:v>86.65</c:v>
                      </c:pt>
                      <c:pt idx="36">
                        <c:v>88.55</c:v>
                      </c:pt>
                      <c:pt idx="37">
                        <c:v>77.27000000000001</c:v>
                      </c:pt>
                      <c:pt idx="38">
                        <c:v>72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2CF1-4EB3-82C2-9A4203552350}"/>
                  </c:ext>
                </c:extLst>
              </c15:ser>
            </c15:filteredLineSeries>
            <c15:filteredLineSeries>
              <c15:ser>
                <c:idx val="14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IPZK2020!$C$20</c15:sqref>
                        </c15:formulaRef>
                      </c:ext>
                    </c:extLst>
                    <c:strCache>
                      <c:ptCount val="1"/>
                      <c:pt idx="0">
                        <c:v>strnad obecný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IPZK2020!$D$20:$AP$20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108.17000000000002</c:v>
                      </c:pt>
                      <c:pt idx="1">
                        <c:v>123.18</c:v>
                      </c:pt>
                      <c:pt idx="2">
                        <c:v>122.66</c:v>
                      </c:pt>
                      <c:pt idx="3">
                        <c:v>116.56</c:v>
                      </c:pt>
                      <c:pt idx="4">
                        <c:v>112.49</c:v>
                      </c:pt>
                      <c:pt idx="5">
                        <c:v>133.05000000000001</c:v>
                      </c:pt>
                      <c:pt idx="6">
                        <c:v>108.87</c:v>
                      </c:pt>
                      <c:pt idx="7">
                        <c:v>112.14</c:v>
                      </c:pt>
                      <c:pt idx="8">
                        <c:v>111.25</c:v>
                      </c:pt>
                      <c:pt idx="9">
                        <c:v>114.92</c:v>
                      </c:pt>
                      <c:pt idx="10">
                        <c:v>107.84</c:v>
                      </c:pt>
                      <c:pt idx="11">
                        <c:v>114.04</c:v>
                      </c:pt>
                      <c:pt idx="12">
                        <c:v>121.30000000000001</c:v>
                      </c:pt>
                      <c:pt idx="13">
                        <c:v>114.53999999999999</c:v>
                      </c:pt>
                      <c:pt idx="14">
                        <c:v>116.00999999999999</c:v>
                      </c:pt>
                      <c:pt idx="15">
                        <c:v>111.78999999999999</c:v>
                      </c:pt>
                      <c:pt idx="16">
                        <c:v>100.77000000000001</c:v>
                      </c:pt>
                      <c:pt idx="17">
                        <c:v>108.11999999999999</c:v>
                      </c:pt>
                      <c:pt idx="18">
                        <c:v>100</c:v>
                      </c:pt>
                      <c:pt idx="19">
                        <c:v>111.4</c:v>
                      </c:pt>
                      <c:pt idx="20">
                        <c:v>97.78</c:v>
                      </c:pt>
                      <c:pt idx="21">
                        <c:v>100.46</c:v>
                      </c:pt>
                      <c:pt idx="22">
                        <c:v>105.08999999999999</c:v>
                      </c:pt>
                      <c:pt idx="23">
                        <c:v>103.83</c:v>
                      </c:pt>
                      <c:pt idx="24">
                        <c:v>104.63</c:v>
                      </c:pt>
                      <c:pt idx="25">
                        <c:v>99.37</c:v>
                      </c:pt>
                      <c:pt idx="26">
                        <c:v>90.16</c:v>
                      </c:pt>
                      <c:pt idx="27">
                        <c:v>92.679999999999993</c:v>
                      </c:pt>
                      <c:pt idx="28">
                        <c:v>90.710000000000008</c:v>
                      </c:pt>
                      <c:pt idx="29">
                        <c:v>89.98</c:v>
                      </c:pt>
                      <c:pt idx="30">
                        <c:v>88.78</c:v>
                      </c:pt>
                      <c:pt idx="31">
                        <c:v>91.11</c:v>
                      </c:pt>
                      <c:pt idx="32">
                        <c:v>84.899999999999991</c:v>
                      </c:pt>
                      <c:pt idx="33">
                        <c:v>84.15</c:v>
                      </c:pt>
                      <c:pt idx="34">
                        <c:v>86.72999999999999</c:v>
                      </c:pt>
                      <c:pt idx="35">
                        <c:v>79.62</c:v>
                      </c:pt>
                      <c:pt idx="36">
                        <c:v>82.58</c:v>
                      </c:pt>
                      <c:pt idx="37">
                        <c:v>80.19</c:v>
                      </c:pt>
                      <c:pt idx="38">
                        <c:v>74.260000000000005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2CF1-4EB3-82C2-9A4203552350}"/>
                  </c:ext>
                </c:extLst>
              </c15:ser>
            </c15:filteredLineSeries>
          </c:ext>
        </c:extLst>
      </c:lineChart>
      <c:catAx>
        <c:axId val="318076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1"/>
        <c:crosses val="autoZero"/>
        <c:auto val="0"/>
        <c:lblAlgn val="ctr"/>
        <c:lblOffset val="100"/>
        <c:tickLblSkip val="5"/>
        <c:tickMarkSkip val="1"/>
        <c:noMultiLvlLbl val="0"/>
      </c:catAx>
      <c:valAx>
        <c:axId val="1"/>
        <c:scaling>
          <c:orientation val="minMax"/>
          <c:max val="2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318076368"/>
        <c:crosses val="autoZero"/>
        <c:crossBetween val="midCat"/>
        <c:majorUnit val="10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029568733814818E-2"/>
          <c:y val="7.5999999999999998E-2"/>
          <c:w val="0.90654205607476634"/>
          <c:h val="0.82799999999999996"/>
        </c:manualLayout>
      </c:layout>
      <c:lineChart>
        <c:grouping val="standard"/>
        <c:varyColors val="0"/>
        <c:ser>
          <c:idx val="4"/>
          <c:order val="2"/>
          <c:tx>
            <c:strRef>
              <c:f>IPZK2020!$C$7</c:f>
              <c:strCache>
                <c:ptCount val="1"/>
                <c:pt idx="0">
                  <c:v>skřivan polní</c:v>
                </c:pt>
              </c:strCache>
              <c:extLst xmlns:c15="http://schemas.microsoft.com/office/drawing/2012/chart"/>
            </c:strRef>
          </c:tx>
          <c:spPr>
            <a:ln w="47625">
              <a:solidFill>
                <a:schemeClr val="accent1">
                  <a:lumMod val="50000"/>
                </a:schemeClr>
              </a:solidFill>
            </a:ln>
          </c:spPr>
          <c:marker>
            <c:symbol val="none"/>
          </c:marker>
          <c:cat>
            <c:strRef>
              <c:f>IPZK2020!$D$1:$AP$1</c:f>
              <c:strCache>
                <c:ptCount val="39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  <c:pt idx="32">
                  <c:v>2014</c:v>
                </c:pt>
                <c:pt idx="33">
                  <c:v>2015</c:v>
                </c:pt>
                <c:pt idx="34">
                  <c:v>2016</c:v>
                </c:pt>
                <c:pt idx="35">
                  <c:v>2017</c:v>
                </c:pt>
                <c:pt idx="36">
                  <c:v>2018</c:v>
                </c:pt>
                <c:pt idx="37">
                  <c:v>2019</c:v>
                </c:pt>
                <c:pt idx="38">
                  <c:v>2020</c:v>
                </c:pt>
              </c:strCache>
            </c:strRef>
          </c:cat>
          <c:val>
            <c:numRef>
              <c:f>IPZK2020!$D$7:$AP$7</c:f>
              <c:numCache>
                <c:formatCode>General</c:formatCode>
                <c:ptCount val="39"/>
                <c:pt idx="0">
                  <c:v>131.22</c:v>
                </c:pt>
                <c:pt idx="1">
                  <c:v>164.76999999999998</c:v>
                </c:pt>
                <c:pt idx="2">
                  <c:v>152.75</c:v>
                </c:pt>
                <c:pt idx="3">
                  <c:v>142.01</c:v>
                </c:pt>
                <c:pt idx="4">
                  <c:v>129.42000000000002</c:v>
                </c:pt>
                <c:pt idx="5">
                  <c:v>97.59</c:v>
                </c:pt>
                <c:pt idx="6">
                  <c:v>98.06</c:v>
                </c:pt>
                <c:pt idx="7">
                  <c:v>90.03</c:v>
                </c:pt>
                <c:pt idx="8">
                  <c:v>104.54</c:v>
                </c:pt>
                <c:pt idx="9">
                  <c:v>99.49</c:v>
                </c:pt>
                <c:pt idx="10">
                  <c:v>105.32</c:v>
                </c:pt>
                <c:pt idx="11">
                  <c:v>106.27</c:v>
                </c:pt>
                <c:pt idx="12">
                  <c:v>124.41</c:v>
                </c:pt>
                <c:pt idx="13">
                  <c:v>124.51</c:v>
                </c:pt>
                <c:pt idx="14">
                  <c:v>118.51</c:v>
                </c:pt>
                <c:pt idx="15">
                  <c:v>107.27</c:v>
                </c:pt>
                <c:pt idx="16">
                  <c:v>96.95</c:v>
                </c:pt>
                <c:pt idx="17">
                  <c:v>100.8</c:v>
                </c:pt>
                <c:pt idx="18">
                  <c:v>100</c:v>
                </c:pt>
                <c:pt idx="19">
                  <c:v>102.19</c:v>
                </c:pt>
                <c:pt idx="20">
                  <c:v>97.75</c:v>
                </c:pt>
                <c:pt idx="21">
                  <c:v>94.46</c:v>
                </c:pt>
                <c:pt idx="22">
                  <c:v>102.57000000000001</c:v>
                </c:pt>
                <c:pt idx="23">
                  <c:v>93.589999999999989</c:v>
                </c:pt>
                <c:pt idx="24">
                  <c:v>94.16</c:v>
                </c:pt>
                <c:pt idx="25">
                  <c:v>95.35</c:v>
                </c:pt>
                <c:pt idx="26">
                  <c:v>99.4</c:v>
                </c:pt>
                <c:pt idx="27">
                  <c:v>91.91</c:v>
                </c:pt>
                <c:pt idx="28">
                  <c:v>89.56</c:v>
                </c:pt>
                <c:pt idx="29">
                  <c:v>83.81</c:v>
                </c:pt>
                <c:pt idx="30">
                  <c:v>79.45</c:v>
                </c:pt>
                <c:pt idx="31">
                  <c:v>86.509999999999991</c:v>
                </c:pt>
                <c:pt idx="32">
                  <c:v>76.78</c:v>
                </c:pt>
                <c:pt idx="33">
                  <c:v>75.42</c:v>
                </c:pt>
                <c:pt idx="34">
                  <c:v>73.81</c:v>
                </c:pt>
                <c:pt idx="35">
                  <c:v>70.37</c:v>
                </c:pt>
                <c:pt idx="36">
                  <c:v>69.910000000000011</c:v>
                </c:pt>
                <c:pt idx="37">
                  <c:v>66.64</c:v>
                </c:pt>
                <c:pt idx="38">
                  <c:v>70.150000000000006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BE39-44D8-8D92-75565BC7A9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8076368"/>
        <c:axId val="1"/>
        <c:extLst>
          <c:ext xmlns:c15="http://schemas.microsoft.com/office/drawing/2012/chart" uri="{02D57815-91ED-43cb-92C2-25804820EDAC}">
            <c15:filteredLineSeries>
              <c15:ser>
                <c:idx val="2"/>
                <c:order val="0"/>
                <c:tx>
                  <c:strRef>
                    <c:extLst>
                      <c:ext uri="{02D57815-91ED-43cb-92C2-25804820EDAC}">
                        <c15:formulaRef>
                          <c15:sqref>IPZK2020!$C$3</c15:sqref>
                        </c15:formulaRef>
                      </c:ext>
                    </c:extLst>
                    <c:strCache>
                      <c:ptCount val="1"/>
                      <c:pt idx="0">
                        <c:v>poštolka obecná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IPZK2020!$D$3:$AP$3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90.259999999999991</c:v>
                      </c:pt>
                      <c:pt idx="1">
                        <c:v>79.86999999999999</c:v>
                      </c:pt>
                      <c:pt idx="2">
                        <c:v>68.75</c:v>
                      </c:pt>
                      <c:pt idx="3">
                        <c:v>64.55</c:v>
                      </c:pt>
                      <c:pt idx="4">
                        <c:v>75.489999999999995</c:v>
                      </c:pt>
                      <c:pt idx="5">
                        <c:v>86.03</c:v>
                      </c:pt>
                      <c:pt idx="6">
                        <c:v>72.009999999999991</c:v>
                      </c:pt>
                      <c:pt idx="7">
                        <c:v>104.86</c:v>
                      </c:pt>
                      <c:pt idx="8">
                        <c:v>121.29</c:v>
                      </c:pt>
                      <c:pt idx="9">
                        <c:v>88.22</c:v>
                      </c:pt>
                      <c:pt idx="10">
                        <c:v>109.78000000000002</c:v>
                      </c:pt>
                      <c:pt idx="11">
                        <c:v>144.84</c:v>
                      </c:pt>
                      <c:pt idx="12">
                        <c:v>132.9</c:v>
                      </c:pt>
                      <c:pt idx="13">
                        <c:v>169.38</c:v>
                      </c:pt>
                      <c:pt idx="14">
                        <c:v>82.04</c:v>
                      </c:pt>
                      <c:pt idx="15">
                        <c:v>116.67</c:v>
                      </c:pt>
                      <c:pt idx="16">
                        <c:v>128.31</c:v>
                      </c:pt>
                      <c:pt idx="17">
                        <c:v>126.66</c:v>
                      </c:pt>
                      <c:pt idx="18">
                        <c:v>100</c:v>
                      </c:pt>
                      <c:pt idx="19">
                        <c:v>137.54999999999998</c:v>
                      </c:pt>
                      <c:pt idx="20">
                        <c:v>161.37</c:v>
                      </c:pt>
                      <c:pt idx="21">
                        <c:v>96</c:v>
                      </c:pt>
                      <c:pt idx="22">
                        <c:v>92.64</c:v>
                      </c:pt>
                      <c:pt idx="23">
                        <c:v>127.98</c:v>
                      </c:pt>
                      <c:pt idx="24">
                        <c:v>116.58999999999999</c:v>
                      </c:pt>
                      <c:pt idx="25">
                        <c:v>97</c:v>
                      </c:pt>
                      <c:pt idx="26">
                        <c:v>132.47999999999999</c:v>
                      </c:pt>
                      <c:pt idx="27">
                        <c:v>132.9</c:v>
                      </c:pt>
                      <c:pt idx="28">
                        <c:v>99.45</c:v>
                      </c:pt>
                      <c:pt idx="29">
                        <c:v>93.589999999999989</c:v>
                      </c:pt>
                      <c:pt idx="30">
                        <c:v>103.14000000000001</c:v>
                      </c:pt>
                      <c:pt idx="31">
                        <c:v>105.69</c:v>
                      </c:pt>
                      <c:pt idx="32">
                        <c:v>119.09</c:v>
                      </c:pt>
                      <c:pt idx="33">
                        <c:v>129.1</c:v>
                      </c:pt>
                      <c:pt idx="34">
                        <c:v>143.22</c:v>
                      </c:pt>
                      <c:pt idx="35">
                        <c:v>123.92</c:v>
                      </c:pt>
                      <c:pt idx="36">
                        <c:v>125.33000000000001</c:v>
                      </c:pt>
                      <c:pt idx="37">
                        <c:v>138.74</c:v>
                      </c:pt>
                      <c:pt idx="38">
                        <c:v>210.32000000000002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BE39-44D8-8D92-75565BC7A9C3}"/>
                  </c:ext>
                </c:extLst>
              </c15:ser>
            </c15:filteredLineSeries>
            <c15:filteredLineSeries>
              <c15:ser>
                <c:idx val="3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IPZK2020!$C$6</c15:sqref>
                        </c15:formulaRef>
                      </c:ext>
                    </c:extLst>
                    <c:strCache>
                      <c:ptCount val="1"/>
                      <c:pt idx="0">
                        <c:v>hrdlička divoká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IPZK2020!$D$6:$AP$6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149.80000000000001</c:v>
                      </c:pt>
                      <c:pt idx="1">
                        <c:v>171.74</c:v>
                      </c:pt>
                      <c:pt idx="2">
                        <c:v>167.78</c:v>
                      </c:pt>
                      <c:pt idx="3">
                        <c:v>129.85</c:v>
                      </c:pt>
                      <c:pt idx="4">
                        <c:v>155.33999999999997</c:v>
                      </c:pt>
                      <c:pt idx="5">
                        <c:v>126.76</c:v>
                      </c:pt>
                      <c:pt idx="6">
                        <c:v>105.3</c:v>
                      </c:pt>
                      <c:pt idx="7">
                        <c:v>129.84</c:v>
                      </c:pt>
                      <c:pt idx="8">
                        <c:v>131.43</c:v>
                      </c:pt>
                      <c:pt idx="9">
                        <c:v>116.17999999999999</c:v>
                      </c:pt>
                      <c:pt idx="10">
                        <c:v>115.60999999999999</c:v>
                      </c:pt>
                      <c:pt idx="11">
                        <c:v>139.59</c:v>
                      </c:pt>
                      <c:pt idx="12">
                        <c:v>139.97999999999999</c:v>
                      </c:pt>
                      <c:pt idx="13">
                        <c:v>125.47999999999999</c:v>
                      </c:pt>
                      <c:pt idx="14">
                        <c:v>115.9</c:v>
                      </c:pt>
                      <c:pt idx="15">
                        <c:v>128.55000000000001</c:v>
                      </c:pt>
                      <c:pt idx="16">
                        <c:v>89.52</c:v>
                      </c:pt>
                      <c:pt idx="17">
                        <c:v>100.07999999999998</c:v>
                      </c:pt>
                      <c:pt idx="18">
                        <c:v>100</c:v>
                      </c:pt>
                      <c:pt idx="19">
                        <c:v>87.960000000000008</c:v>
                      </c:pt>
                      <c:pt idx="20">
                        <c:v>88.649999999999991</c:v>
                      </c:pt>
                      <c:pt idx="21">
                        <c:v>88.2</c:v>
                      </c:pt>
                      <c:pt idx="22">
                        <c:v>78.56</c:v>
                      </c:pt>
                      <c:pt idx="23">
                        <c:v>76.28</c:v>
                      </c:pt>
                      <c:pt idx="24">
                        <c:v>82.19</c:v>
                      </c:pt>
                      <c:pt idx="25">
                        <c:v>85.15</c:v>
                      </c:pt>
                      <c:pt idx="26">
                        <c:v>77.06</c:v>
                      </c:pt>
                      <c:pt idx="27">
                        <c:v>81.83</c:v>
                      </c:pt>
                      <c:pt idx="28">
                        <c:v>92.17</c:v>
                      </c:pt>
                      <c:pt idx="29">
                        <c:v>77.25</c:v>
                      </c:pt>
                      <c:pt idx="30">
                        <c:v>72.709999999999994</c:v>
                      </c:pt>
                      <c:pt idx="31">
                        <c:v>65.23</c:v>
                      </c:pt>
                      <c:pt idx="32">
                        <c:v>59.870000000000005</c:v>
                      </c:pt>
                      <c:pt idx="33">
                        <c:v>67.09</c:v>
                      </c:pt>
                      <c:pt idx="34">
                        <c:v>72.41</c:v>
                      </c:pt>
                      <c:pt idx="35">
                        <c:v>62.529999999999994</c:v>
                      </c:pt>
                      <c:pt idx="36">
                        <c:v>61.839999999999996</c:v>
                      </c:pt>
                      <c:pt idx="37">
                        <c:v>59.440000000000005</c:v>
                      </c:pt>
                      <c:pt idx="38">
                        <c:v>70.64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BE39-44D8-8D92-75565BC7A9C3}"/>
                  </c:ext>
                </c:extLst>
              </c15:ser>
            </c15:filteredLineSeries>
            <c15:filteredLineSeries>
              <c15:ser>
                <c:idx val="7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IPZK2020!$C$11</c15:sqref>
                        </c15:formulaRef>
                      </c:ext>
                    </c:extLst>
                    <c:strCache>
                      <c:ptCount val="1"/>
                      <c:pt idx="0">
                        <c:v>bramborníček hnědý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IPZK2020!$D$11:$AP$11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38.440000000000005</c:v>
                      </c:pt>
                      <c:pt idx="1">
                        <c:v>52.51</c:v>
                      </c:pt>
                      <c:pt idx="2">
                        <c:v>60.62</c:v>
                      </c:pt>
                      <c:pt idx="3">
                        <c:v>48.44</c:v>
                      </c:pt>
                      <c:pt idx="4">
                        <c:v>33</c:v>
                      </c:pt>
                      <c:pt idx="5">
                        <c:v>55.779999999999994</c:v>
                      </c:pt>
                      <c:pt idx="6">
                        <c:v>62.870000000000005</c:v>
                      </c:pt>
                      <c:pt idx="7">
                        <c:v>67.05</c:v>
                      </c:pt>
                      <c:pt idx="8">
                        <c:v>50.82</c:v>
                      </c:pt>
                      <c:pt idx="9">
                        <c:v>44.85</c:v>
                      </c:pt>
                      <c:pt idx="10">
                        <c:v>83.789999999999992</c:v>
                      </c:pt>
                      <c:pt idx="11">
                        <c:v>70.989999999999995</c:v>
                      </c:pt>
                      <c:pt idx="12">
                        <c:v>60.260000000000005</c:v>
                      </c:pt>
                      <c:pt idx="13">
                        <c:v>68.5</c:v>
                      </c:pt>
                      <c:pt idx="14">
                        <c:v>76.599999999999994</c:v>
                      </c:pt>
                      <c:pt idx="15">
                        <c:v>98.550000000000011</c:v>
                      </c:pt>
                      <c:pt idx="16">
                        <c:v>80.36999999999999</c:v>
                      </c:pt>
                      <c:pt idx="17">
                        <c:v>64.36</c:v>
                      </c:pt>
                      <c:pt idx="18">
                        <c:v>100</c:v>
                      </c:pt>
                      <c:pt idx="19">
                        <c:v>93.7</c:v>
                      </c:pt>
                      <c:pt idx="20">
                        <c:v>97.03</c:v>
                      </c:pt>
                      <c:pt idx="21">
                        <c:v>74.38</c:v>
                      </c:pt>
                      <c:pt idx="22">
                        <c:v>104.08</c:v>
                      </c:pt>
                      <c:pt idx="23">
                        <c:v>79.430000000000007</c:v>
                      </c:pt>
                      <c:pt idx="24">
                        <c:v>111.87</c:v>
                      </c:pt>
                      <c:pt idx="25">
                        <c:v>124.77000000000001</c:v>
                      </c:pt>
                      <c:pt idx="26">
                        <c:v>165.20999999999998</c:v>
                      </c:pt>
                      <c:pt idx="27">
                        <c:v>120.89000000000001</c:v>
                      </c:pt>
                      <c:pt idx="28">
                        <c:v>114.08</c:v>
                      </c:pt>
                      <c:pt idx="29">
                        <c:v>110.69</c:v>
                      </c:pt>
                      <c:pt idx="30">
                        <c:v>116.16</c:v>
                      </c:pt>
                      <c:pt idx="31">
                        <c:v>93.320000000000007</c:v>
                      </c:pt>
                      <c:pt idx="32">
                        <c:v>82.410000000000011</c:v>
                      </c:pt>
                      <c:pt idx="33">
                        <c:v>80.84</c:v>
                      </c:pt>
                      <c:pt idx="34">
                        <c:v>68.34</c:v>
                      </c:pt>
                      <c:pt idx="35">
                        <c:v>68.33</c:v>
                      </c:pt>
                      <c:pt idx="36">
                        <c:v>64.16</c:v>
                      </c:pt>
                      <c:pt idx="37">
                        <c:v>46.82</c:v>
                      </c:pt>
                      <c:pt idx="38">
                        <c:v>76.69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BE39-44D8-8D92-75565BC7A9C3}"/>
                  </c:ext>
                </c:extLst>
              </c15:ser>
            </c15:filteredLineSeries>
            <c15:filteredLineSeries>
              <c15:ser>
                <c:idx val="8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IPZK2020!$C$13</c15:sqref>
                        </c15:formulaRef>
                      </c:ext>
                    </c:extLst>
                    <c:strCache>
                      <c:ptCount val="1"/>
                      <c:pt idx="0">
                        <c:v>pěnice hnědokřídlá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IPZK2020!$D$13:$AP$13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57.78</c:v>
                      </c:pt>
                      <c:pt idx="1">
                        <c:v>65.539999999999992</c:v>
                      </c:pt>
                      <c:pt idx="2">
                        <c:v>48.86</c:v>
                      </c:pt>
                      <c:pt idx="3">
                        <c:v>42.1</c:v>
                      </c:pt>
                      <c:pt idx="4">
                        <c:v>76.559999999999988</c:v>
                      </c:pt>
                      <c:pt idx="5">
                        <c:v>73.429999999999993</c:v>
                      </c:pt>
                      <c:pt idx="6">
                        <c:v>58.63</c:v>
                      </c:pt>
                      <c:pt idx="7">
                        <c:v>91.75</c:v>
                      </c:pt>
                      <c:pt idx="8">
                        <c:v>66.649999999999991</c:v>
                      </c:pt>
                      <c:pt idx="9">
                        <c:v>53.879999999999995</c:v>
                      </c:pt>
                      <c:pt idx="10">
                        <c:v>88.94</c:v>
                      </c:pt>
                      <c:pt idx="11">
                        <c:v>86.77</c:v>
                      </c:pt>
                      <c:pt idx="12">
                        <c:v>71.06</c:v>
                      </c:pt>
                      <c:pt idx="13">
                        <c:v>72.489999999999995</c:v>
                      </c:pt>
                      <c:pt idx="14">
                        <c:v>83.3</c:v>
                      </c:pt>
                      <c:pt idx="15">
                        <c:v>76.239999999999995</c:v>
                      </c:pt>
                      <c:pt idx="16">
                        <c:v>64.88000000000001</c:v>
                      </c:pt>
                      <c:pt idx="17">
                        <c:v>79.069999999999993</c:v>
                      </c:pt>
                      <c:pt idx="18">
                        <c:v>100</c:v>
                      </c:pt>
                      <c:pt idx="19">
                        <c:v>98.34</c:v>
                      </c:pt>
                      <c:pt idx="20">
                        <c:v>91.86999999999999</c:v>
                      </c:pt>
                      <c:pt idx="21">
                        <c:v>103.96000000000001</c:v>
                      </c:pt>
                      <c:pt idx="22">
                        <c:v>102.37</c:v>
                      </c:pt>
                      <c:pt idx="23">
                        <c:v>83.3</c:v>
                      </c:pt>
                      <c:pt idx="24">
                        <c:v>78.89</c:v>
                      </c:pt>
                      <c:pt idx="25">
                        <c:v>82.740000000000009</c:v>
                      </c:pt>
                      <c:pt idx="26">
                        <c:v>88.13</c:v>
                      </c:pt>
                      <c:pt idx="27">
                        <c:v>90.18</c:v>
                      </c:pt>
                      <c:pt idx="28">
                        <c:v>72.75</c:v>
                      </c:pt>
                      <c:pt idx="29">
                        <c:v>77.2</c:v>
                      </c:pt>
                      <c:pt idx="30">
                        <c:v>68.58</c:v>
                      </c:pt>
                      <c:pt idx="31">
                        <c:v>62.129999999999995</c:v>
                      </c:pt>
                      <c:pt idx="32">
                        <c:v>64.23</c:v>
                      </c:pt>
                      <c:pt idx="33">
                        <c:v>59.730000000000004</c:v>
                      </c:pt>
                      <c:pt idx="34">
                        <c:v>61.83</c:v>
                      </c:pt>
                      <c:pt idx="35">
                        <c:v>61.550000000000004</c:v>
                      </c:pt>
                      <c:pt idx="36">
                        <c:v>72.89</c:v>
                      </c:pt>
                      <c:pt idx="37">
                        <c:v>66.09</c:v>
                      </c:pt>
                      <c:pt idx="38">
                        <c:v>81.58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BE39-44D8-8D92-75565BC7A9C3}"/>
                  </c:ext>
                </c:extLst>
              </c15:ser>
            </c15:filteredLineSeries>
            <c15:filteredLineSeries>
              <c15:ser>
                <c:idx val="9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IPZK2020!$C$14</c15:sqref>
                        </c15:formulaRef>
                      </c:ext>
                    </c:extLst>
                    <c:strCache>
                      <c:ptCount val="1"/>
                      <c:pt idx="0">
                        <c:v>ťuhýk obecný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IPZK2020!$D$14:$AP$14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53.080000000000005</c:v>
                      </c:pt>
                      <c:pt idx="1">
                        <c:v>69.260000000000005</c:v>
                      </c:pt>
                      <c:pt idx="2">
                        <c:v>55.589999999999996</c:v>
                      </c:pt>
                      <c:pt idx="3">
                        <c:v>60.34</c:v>
                      </c:pt>
                      <c:pt idx="4">
                        <c:v>51.05</c:v>
                      </c:pt>
                      <c:pt idx="5">
                        <c:v>50.129999999999995</c:v>
                      </c:pt>
                      <c:pt idx="6">
                        <c:v>50.629999999999995</c:v>
                      </c:pt>
                      <c:pt idx="7">
                        <c:v>83.63000000000001</c:v>
                      </c:pt>
                      <c:pt idx="8">
                        <c:v>49.05</c:v>
                      </c:pt>
                      <c:pt idx="9">
                        <c:v>67.64</c:v>
                      </c:pt>
                      <c:pt idx="10">
                        <c:v>63.12</c:v>
                      </c:pt>
                      <c:pt idx="11">
                        <c:v>90.18</c:v>
                      </c:pt>
                      <c:pt idx="12">
                        <c:v>82.35</c:v>
                      </c:pt>
                      <c:pt idx="13">
                        <c:v>120.02</c:v>
                      </c:pt>
                      <c:pt idx="14">
                        <c:v>140.55000000000001</c:v>
                      </c:pt>
                      <c:pt idx="15">
                        <c:v>148.12</c:v>
                      </c:pt>
                      <c:pt idx="16">
                        <c:v>135.78</c:v>
                      </c:pt>
                      <c:pt idx="17">
                        <c:v>103.28</c:v>
                      </c:pt>
                      <c:pt idx="18">
                        <c:v>100</c:v>
                      </c:pt>
                      <c:pt idx="19">
                        <c:v>99.14</c:v>
                      </c:pt>
                      <c:pt idx="20">
                        <c:v>98.6</c:v>
                      </c:pt>
                      <c:pt idx="21">
                        <c:v>93.01</c:v>
                      </c:pt>
                      <c:pt idx="22">
                        <c:v>147.57</c:v>
                      </c:pt>
                      <c:pt idx="23">
                        <c:v>140.67000000000002</c:v>
                      </c:pt>
                      <c:pt idx="24">
                        <c:v>122.6</c:v>
                      </c:pt>
                      <c:pt idx="25">
                        <c:v>164.98999999999998</c:v>
                      </c:pt>
                      <c:pt idx="26">
                        <c:v>120.05999999999999</c:v>
                      </c:pt>
                      <c:pt idx="27">
                        <c:v>111.47</c:v>
                      </c:pt>
                      <c:pt idx="28">
                        <c:v>111.08</c:v>
                      </c:pt>
                      <c:pt idx="29">
                        <c:v>82.71</c:v>
                      </c:pt>
                      <c:pt idx="30">
                        <c:v>98.77</c:v>
                      </c:pt>
                      <c:pt idx="31">
                        <c:v>109.19000000000001</c:v>
                      </c:pt>
                      <c:pt idx="32">
                        <c:v>95.38</c:v>
                      </c:pt>
                      <c:pt idx="33">
                        <c:v>93.179999999999993</c:v>
                      </c:pt>
                      <c:pt idx="34">
                        <c:v>96.97</c:v>
                      </c:pt>
                      <c:pt idx="35">
                        <c:v>93.45</c:v>
                      </c:pt>
                      <c:pt idx="36">
                        <c:v>106.43</c:v>
                      </c:pt>
                      <c:pt idx="37">
                        <c:v>86.6</c:v>
                      </c:pt>
                      <c:pt idx="38">
                        <c:v>111.84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BE39-44D8-8D92-75565BC7A9C3}"/>
                  </c:ext>
                </c:extLst>
              </c15:ser>
            </c15:filteredLineSeries>
            <c15:filteredLineSeries>
              <c15:ser>
                <c:idx val="12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IPZK2020!$C$17</c15:sqref>
                        </c15:formulaRef>
                      </c:ext>
                    </c:extLst>
                    <c:strCache>
                      <c:ptCount val="1"/>
                      <c:pt idx="0">
                        <c:v>vrabec polní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IPZK2020!$D$17:$AP$17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128.69999999999999</c:v>
                      </c:pt>
                      <c:pt idx="1">
                        <c:v>125.42999999999999</c:v>
                      </c:pt>
                      <c:pt idx="2">
                        <c:v>137.61000000000001</c:v>
                      </c:pt>
                      <c:pt idx="3">
                        <c:v>109.92999999999999</c:v>
                      </c:pt>
                      <c:pt idx="4">
                        <c:v>91.320000000000007</c:v>
                      </c:pt>
                      <c:pt idx="5">
                        <c:v>96.75</c:v>
                      </c:pt>
                      <c:pt idx="6">
                        <c:v>90.27</c:v>
                      </c:pt>
                      <c:pt idx="7">
                        <c:v>119.09</c:v>
                      </c:pt>
                      <c:pt idx="8">
                        <c:v>74.78</c:v>
                      </c:pt>
                      <c:pt idx="9">
                        <c:v>80.760000000000005</c:v>
                      </c:pt>
                      <c:pt idx="10">
                        <c:v>88.570000000000007</c:v>
                      </c:pt>
                      <c:pt idx="11">
                        <c:v>107.2</c:v>
                      </c:pt>
                      <c:pt idx="12">
                        <c:v>122.96000000000001</c:v>
                      </c:pt>
                      <c:pt idx="13">
                        <c:v>134.04</c:v>
                      </c:pt>
                      <c:pt idx="14">
                        <c:v>94.089999999999989</c:v>
                      </c:pt>
                      <c:pt idx="15">
                        <c:v>98.56</c:v>
                      </c:pt>
                      <c:pt idx="16">
                        <c:v>105.5</c:v>
                      </c:pt>
                      <c:pt idx="17">
                        <c:v>122.48000000000002</c:v>
                      </c:pt>
                      <c:pt idx="18">
                        <c:v>100</c:v>
                      </c:pt>
                      <c:pt idx="19">
                        <c:v>137.16999999999999</c:v>
                      </c:pt>
                      <c:pt idx="20">
                        <c:v>122.22</c:v>
                      </c:pt>
                      <c:pt idx="21">
                        <c:v>74.13</c:v>
                      </c:pt>
                      <c:pt idx="22">
                        <c:v>94.3</c:v>
                      </c:pt>
                      <c:pt idx="23">
                        <c:v>114.97999999999999</c:v>
                      </c:pt>
                      <c:pt idx="24">
                        <c:v>98.75</c:v>
                      </c:pt>
                      <c:pt idx="25">
                        <c:v>107.22</c:v>
                      </c:pt>
                      <c:pt idx="26">
                        <c:v>88.72</c:v>
                      </c:pt>
                      <c:pt idx="27">
                        <c:v>83.399999999999991</c:v>
                      </c:pt>
                      <c:pt idx="28">
                        <c:v>79.28</c:v>
                      </c:pt>
                      <c:pt idx="29">
                        <c:v>88.19</c:v>
                      </c:pt>
                      <c:pt idx="30">
                        <c:v>93.74</c:v>
                      </c:pt>
                      <c:pt idx="31">
                        <c:v>93.45</c:v>
                      </c:pt>
                      <c:pt idx="32">
                        <c:v>96.5</c:v>
                      </c:pt>
                      <c:pt idx="33">
                        <c:v>89.1</c:v>
                      </c:pt>
                      <c:pt idx="34">
                        <c:v>94.86</c:v>
                      </c:pt>
                      <c:pt idx="35">
                        <c:v>86.65</c:v>
                      </c:pt>
                      <c:pt idx="36">
                        <c:v>88.55</c:v>
                      </c:pt>
                      <c:pt idx="37">
                        <c:v>77.27000000000001</c:v>
                      </c:pt>
                      <c:pt idx="38">
                        <c:v>72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BE39-44D8-8D92-75565BC7A9C3}"/>
                  </c:ext>
                </c:extLst>
              </c15:ser>
            </c15:filteredLineSeries>
            <c15:filteredLineSeries>
              <c15:ser>
                <c:idx val="14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IPZK2020!$C$20</c15:sqref>
                        </c15:formulaRef>
                      </c:ext>
                    </c:extLst>
                    <c:strCache>
                      <c:ptCount val="1"/>
                      <c:pt idx="0">
                        <c:v>strnad obecný</c:v>
                      </c:pt>
                    </c:strCache>
                  </c:strRef>
                </c:tx>
                <c:spPr>
                  <a:ln w="47625">
                    <a:solidFill>
                      <a:schemeClr val="accent1">
                        <a:lumMod val="50000"/>
                      </a:schemeClr>
                    </a:solidFill>
                  </a:ln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IPZK2020!$D$1:$AP$1</c15:sqref>
                        </c15:formulaRef>
                      </c:ext>
                    </c:extLst>
                    <c:strCache>
                      <c:ptCount val="39"/>
                      <c:pt idx="0">
                        <c:v>1982</c:v>
                      </c:pt>
                      <c:pt idx="1">
                        <c:v>1983</c:v>
                      </c:pt>
                      <c:pt idx="2">
                        <c:v>1984</c:v>
                      </c:pt>
                      <c:pt idx="3">
                        <c:v>1985</c:v>
                      </c:pt>
                      <c:pt idx="4">
                        <c:v>1986</c:v>
                      </c:pt>
                      <c:pt idx="5">
                        <c:v>1987</c:v>
                      </c:pt>
                      <c:pt idx="6">
                        <c:v>1988</c:v>
                      </c:pt>
                      <c:pt idx="7">
                        <c:v>1989</c:v>
                      </c:pt>
                      <c:pt idx="8">
                        <c:v>1990</c:v>
                      </c:pt>
                      <c:pt idx="9">
                        <c:v>1991</c:v>
                      </c:pt>
                      <c:pt idx="10">
                        <c:v>1992</c:v>
                      </c:pt>
                      <c:pt idx="11">
                        <c:v>1993</c:v>
                      </c:pt>
                      <c:pt idx="12">
                        <c:v>1994</c:v>
                      </c:pt>
                      <c:pt idx="13">
                        <c:v>1995</c:v>
                      </c:pt>
                      <c:pt idx="14">
                        <c:v>1996</c:v>
                      </c:pt>
                      <c:pt idx="15">
                        <c:v>1997</c:v>
                      </c:pt>
                      <c:pt idx="16">
                        <c:v>1998</c:v>
                      </c:pt>
                      <c:pt idx="17">
                        <c:v>1999</c:v>
                      </c:pt>
                      <c:pt idx="18">
                        <c:v>2000</c:v>
                      </c:pt>
                      <c:pt idx="19">
                        <c:v>2001</c:v>
                      </c:pt>
                      <c:pt idx="20">
                        <c:v>2002</c:v>
                      </c:pt>
                      <c:pt idx="21">
                        <c:v>2003</c:v>
                      </c:pt>
                      <c:pt idx="22">
                        <c:v>2004</c:v>
                      </c:pt>
                      <c:pt idx="23">
                        <c:v>2005</c:v>
                      </c:pt>
                      <c:pt idx="24">
                        <c:v>2006</c:v>
                      </c:pt>
                      <c:pt idx="25">
                        <c:v>2007</c:v>
                      </c:pt>
                      <c:pt idx="26">
                        <c:v>2008</c:v>
                      </c:pt>
                      <c:pt idx="27">
                        <c:v>2009</c:v>
                      </c:pt>
                      <c:pt idx="28">
                        <c:v>2010</c:v>
                      </c:pt>
                      <c:pt idx="29">
                        <c:v>2011</c:v>
                      </c:pt>
                      <c:pt idx="30">
                        <c:v>2012</c:v>
                      </c:pt>
                      <c:pt idx="31">
                        <c:v>2013</c:v>
                      </c:pt>
                      <c:pt idx="32">
                        <c:v>2014</c:v>
                      </c:pt>
                      <c:pt idx="33">
                        <c:v>2015</c:v>
                      </c:pt>
                      <c:pt idx="34">
                        <c:v>2016</c:v>
                      </c:pt>
                      <c:pt idx="35">
                        <c:v>2017</c:v>
                      </c:pt>
                      <c:pt idx="36">
                        <c:v>2018</c:v>
                      </c:pt>
                      <c:pt idx="37">
                        <c:v>2019</c:v>
                      </c:pt>
                      <c:pt idx="38">
                        <c:v>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IPZK2020!$D$20:$AP$20</c15:sqref>
                        </c15:formulaRef>
                      </c:ext>
                    </c:extLst>
                    <c:numCache>
                      <c:formatCode>General</c:formatCode>
                      <c:ptCount val="39"/>
                      <c:pt idx="0">
                        <c:v>108.17000000000002</c:v>
                      </c:pt>
                      <c:pt idx="1">
                        <c:v>123.18</c:v>
                      </c:pt>
                      <c:pt idx="2">
                        <c:v>122.66</c:v>
                      </c:pt>
                      <c:pt idx="3">
                        <c:v>116.56</c:v>
                      </c:pt>
                      <c:pt idx="4">
                        <c:v>112.49</c:v>
                      </c:pt>
                      <c:pt idx="5">
                        <c:v>133.05000000000001</c:v>
                      </c:pt>
                      <c:pt idx="6">
                        <c:v>108.87</c:v>
                      </c:pt>
                      <c:pt idx="7">
                        <c:v>112.14</c:v>
                      </c:pt>
                      <c:pt idx="8">
                        <c:v>111.25</c:v>
                      </c:pt>
                      <c:pt idx="9">
                        <c:v>114.92</c:v>
                      </c:pt>
                      <c:pt idx="10">
                        <c:v>107.84</c:v>
                      </c:pt>
                      <c:pt idx="11">
                        <c:v>114.04</c:v>
                      </c:pt>
                      <c:pt idx="12">
                        <c:v>121.30000000000001</c:v>
                      </c:pt>
                      <c:pt idx="13">
                        <c:v>114.53999999999999</c:v>
                      </c:pt>
                      <c:pt idx="14">
                        <c:v>116.00999999999999</c:v>
                      </c:pt>
                      <c:pt idx="15">
                        <c:v>111.78999999999999</c:v>
                      </c:pt>
                      <c:pt idx="16">
                        <c:v>100.77000000000001</c:v>
                      </c:pt>
                      <c:pt idx="17">
                        <c:v>108.11999999999999</c:v>
                      </c:pt>
                      <c:pt idx="18">
                        <c:v>100</c:v>
                      </c:pt>
                      <c:pt idx="19">
                        <c:v>111.4</c:v>
                      </c:pt>
                      <c:pt idx="20">
                        <c:v>97.78</c:v>
                      </c:pt>
                      <c:pt idx="21">
                        <c:v>100.46</c:v>
                      </c:pt>
                      <c:pt idx="22">
                        <c:v>105.08999999999999</c:v>
                      </c:pt>
                      <c:pt idx="23">
                        <c:v>103.83</c:v>
                      </c:pt>
                      <c:pt idx="24">
                        <c:v>104.63</c:v>
                      </c:pt>
                      <c:pt idx="25">
                        <c:v>99.37</c:v>
                      </c:pt>
                      <c:pt idx="26">
                        <c:v>90.16</c:v>
                      </c:pt>
                      <c:pt idx="27">
                        <c:v>92.679999999999993</c:v>
                      </c:pt>
                      <c:pt idx="28">
                        <c:v>90.710000000000008</c:v>
                      </c:pt>
                      <c:pt idx="29">
                        <c:v>89.98</c:v>
                      </c:pt>
                      <c:pt idx="30">
                        <c:v>88.78</c:v>
                      </c:pt>
                      <c:pt idx="31">
                        <c:v>91.11</c:v>
                      </c:pt>
                      <c:pt idx="32">
                        <c:v>84.899999999999991</c:v>
                      </c:pt>
                      <c:pt idx="33">
                        <c:v>84.15</c:v>
                      </c:pt>
                      <c:pt idx="34">
                        <c:v>86.72999999999999</c:v>
                      </c:pt>
                      <c:pt idx="35">
                        <c:v>79.62</c:v>
                      </c:pt>
                      <c:pt idx="36">
                        <c:v>82.58</c:v>
                      </c:pt>
                      <c:pt idx="37">
                        <c:v>80.19</c:v>
                      </c:pt>
                      <c:pt idx="38">
                        <c:v>74.260000000000005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BE39-44D8-8D92-75565BC7A9C3}"/>
                  </c:ext>
                </c:extLst>
              </c15:ser>
            </c15:filteredLineSeries>
          </c:ext>
        </c:extLst>
      </c:lineChart>
      <c:catAx>
        <c:axId val="318076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1"/>
        <c:crosses val="autoZero"/>
        <c:auto val="1"/>
        <c:lblAlgn val="ctr"/>
        <c:lblOffset val="100"/>
        <c:tickLblSkip val="5"/>
        <c:tickMarkSkip val="1"/>
        <c:noMultiLvlLbl val="0"/>
      </c:catAx>
      <c:valAx>
        <c:axId val="1"/>
        <c:scaling>
          <c:orientation val="minMax"/>
          <c:max val="2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318076368"/>
        <c:crosses val="autoZero"/>
        <c:crossBetween val="midCat"/>
        <c:majorUnit val="10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12" Type="http://schemas.openxmlformats.org/officeDocument/2006/relationships/image" Target="../media/image20.svg"/><Relationship Id="rId2" Type="http://schemas.openxmlformats.org/officeDocument/2006/relationships/image" Target="../media/image10.svg"/><Relationship Id="rId1" Type="http://schemas.openxmlformats.org/officeDocument/2006/relationships/image" Target="../media/image58.png"/><Relationship Id="rId6" Type="http://schemas.openxmlformats.org/officeDocument/2006/relationships/image" Target="../media/image14.sv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62.png"/><Relationship Id="rId14" Type="http://schemas.openxmlformats.org/officeDocument/2006/relationships/image" Target="../media/image22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12" Type="http://schemas.openxmlformats.org/officeDocument/2006/relationships/image" Target="../media/image20.svg"/><Relationship Id="rId2" Type="http://schemas.openxmlformats.org/officeDocument/2006/relationships/image" Target="../media/image10.svg"/><Relationship Id="rId1" Type="http://schemas.openxmlformats.org/officeDocument/2006/relationships/image" Target="../media/image58.png"/><Relationship Id="rId6" Type="http://schemas.openxmlformats.org/officeDocument/2006/relationships/image" Target="../media/image14.sv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62.png"/><Relationship Id="rId1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27ED42-A1E2-AD4D-8635-90B9B397405C}" type="doc">
      <dgm:prSet loTypeId="urn:microsoft.com/office/officeart/2005/8/layout/lProcess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2B4A369-ECD0-FA45-853F-066648CE2279}">
      <dgm:prSet custT="1"/>
      <dgm:spPr/>
      <dgm:t>
        <a:bodyPr/>
        <a:lstStyle/>
        <a:p>
          <a:pPr algn="ctr"/>
          <a:r>
            <a:rPr lang="cs-CZ" sz="1600" dirty="0">
              <a:solidFill>
                <a:schemeClr val="tx1"/>
              </a:solidFill>
            </a:rPr>
            <a:t>Ztráta stanovišť</a:t>
          </a:r>
          <a:endParaRPr lang="en-BE" sz="1600" dirty="0">
            <a:solidFill>
              <a:schemeClr val="tx1"/>
            </a:solidFill>
          </a:endParaRPr>
        </a:p>
      </dgm:t>
    </dgm:pt>
    <dgm:pt modelId="{21785A07-2417-404A-9DE9-4AC0BF4799BE}" type="parTrans" cxnId="{7E4C8F6E-4B86-D542-A324-5B6B2B1134F9}">
      <dgm:prSet/>
      <dgm:spPr/>
      <dgm:t>
        <a:bodyPr/>
        <a:lstStyle/>
        <a:p>
          <a:pPr algn="ctr"/>
          <a:endParaRPr lang="en-GB" sz="1200"/>
        </a:p>
      </dgm:t>
    </dgm:pt>
    <dgm:pt modelId="{2B3CF6C0-74BD-FE49-9E94-8BEFB44B8D2E}" type="sibTrans" cxnId="{7E4C8F6E-4B86-D542-A324-5B6B2B1134F9}">
      <dgm:prSet/>
      <dgm:spPr/>
      <dgm:t>
        <a:bodyPr/>
        <a:lstStyle/>
        <a:p>
          <a:pPr algn="ctr"/>
          <a:endParaRPr lang="en-GB" sz="1200"/>
        </a:p>
      </dgm:t>
    </dgm:pt>
    <dgm:pt modelId="{62483908-F38D-744F-B3EC-10408F7282A3}">
      <dgm:prSet custT="1"/>
      <dgm:spPr/>
      <dgm:t>
        <a:bodyPr/>
        <a:lstStyle/>
        <a:p>
          <a:pPr algn="ctr"/>
          <a:r>
            <a:rPr lang="cs-CZ" sz="1600" b="0" i="0" dirty="0">
              <a:solidFill>
                <a:schemeClr val="tx1"/>
              </a:solidFill>
            </a:rPr>
            <a:t>Vyčerpání zdrojů potravy</a:t>
          </a:r>
          <a:endParaRPr lang="en-BE" sz="1600" dirty="0">
            <a:solidFill>
              <a:schemeClr val="tx1"/>
            </a:solidFill>
          </a:endParaRPr>
        </a:p>
      </dgm:t>
    </dgm:pt>
    <dgm:pt modelId="{CDE7E3B6-5577-3646-AE70-1FB3A6B5B557}" type="parTrans" cxnId="{421833BE-FD52-EA46-987E-2EFF822445CE}">
      <dgm:prSet/>
      <dgm:spPr/>
      <dgm:t>
        <a:bodyPr/>
        <a:lstStyle/>
        <a:p>
          <a:pPr algn="ctr"/>
          <a:endParaRPr lang="en-GB" sz="1200"/>
        </a:p>
      </dgm:t>
    </dgm:pt>
    <dgm:pt modelId="{AAAFB31F-EF1B-5343-B6F9-6880A2DAF562}" type="sibTrans" cxnId="{421833BE-FD52-EA46-987E-2EFF822445CE}">
      <dgm:prSet/>
      <dgm:spPr/>
      <dgm:t>
        <a:bodyPr/>
        <a:lstStyle/>
        <a:p>
          <a:pPr algn="ctr"/>
          <a:endParaRPr lang="en-GB" sz="1200"/>
        </a:p>
      </dgm:t>
    </dgm:pt>
    <dgm:pt modelId="{8DE14896-8F45-2948-AB94-518D91471E52}">
      <dgm:prSet custT="1"/>
      <dgm:spPr/>
      <dgm:t>
        <a:bodyPr/>
        <a:lstStyle/>
        <a:p>
          <a:pPr algn="ctr"/>
          <a:r>
            <a:rPr lang="cs-CZ" sz="1400" b="0" i="0" dirty="0">
              <a:solidFill>
                <a:schemeClr val="tx1"/>
              </a:solidFill>
            </a:rPr>
            <a:t>Změna zemědělských postupů </a:t>
          </a:r>
          <a:endParaRPr lang="en-BE" sz="1400" dirty="0">
            <a:solidFill>
              <a:schemeClr val="tx1"/>
            </a:solidFill>
          </a:endParaRPr>
        </a:p>
      </dgm:t>
    </dgm:pt>
    <dgm:pt modelId="{EB13F423-B24F-074B-B9D6-CEDA8A2189C9}" type="parTrans" cxnId="{ECC1F89D-DD6D-C044-B56D-6C8EE9925323}">
      <dgm:prSet/>
      <dgm:spPr/>
      <dgm:t>
        <a:bodyPr/>
        <a:lstStyle/>
        <a:p>
          <a:pPr algn="ctr"/>
          <a:endParaRPr lang="en-GB" sz="1200"/>
        </a:p>
      </dgm:t>
    </dgm:pt>
    <dgm:pt modelId="{B0D20384-BBEE-224B-ADE0-FF8674FC8E59}" type="sibTrans" cxnId="{ECC1F89D-DD6D-C044-B56D-6C8EE9925323}">
      <dgm:prSet/>
      <dgm:spPr/>
      <dgm:t>
        <a:bodyPr/>
        <a:lstStyle/>
        <a:p>
          <a:pPr algn="ctr"/>
          <a:endParaRPr lang="en-GB" sz="1200"/>
        </a:p>
      </dgm:t>
    </dgm:pt>
    <dgm:pt modelId="{11B62A7A-A412-E84B-A6E8-6C316FC18637}">
      <dgm:prSet custT="1"/>
      <dgm:spPr/>
      <dgm:t>
        <a:bodyPr/>
        <a:lstStyle/>
        <a:p>
          <a:pPr algn="ctr"/>
          <a:r>
            <a:rPr lang="cs-CZ" sz="1600" b="0" i="0" dirty="0">
              <a:solidFill>
                <a:schemeClr val="tx1"/>
              </a:solidFill>
            </a:rPr>
            <a:t>Ostatní hrozby </a:t>
          </a:r>
          <a:endParaRPr lang="en-BE" sz="1600" dirty="0">
            <a:solidFill>
              <a:schemeClr val="tx1"/>
            </a:solidFill>
          </a:endParaRPr>
        </a:p>
      </dgm:t>
    </dgm:pt>
    <dgm:pt modelId="{4BE2E017-21FF-D144-BBD5-8A923A1C013E}" type="parTrans" cxnId="{18D5874B-66C3-564C-9D15-355AE9560B24}">
      <dgm:prSet/>
      <dgm:spPr/>
      <dgm:t>
        <a:bodyPr/>
        <a:lstStyle/>
        <a:p>
          <a:pPr algn="ctr"/>
          <a:endParaRPr lang="en-GB" sz="1200"/>
        </a:p>
      </dgm:t>
    </dgm:pt>
    <dgm:pt modelId="{E18CE9D3-D96A-8645-8FF1-AFDC40B0CEF3}" type="sibTrans" cxnId="{18D5874B-66C3-564C-9D15-355AE9560B24}">
      <dgm:prSet/>
      <dgm:spPr/>
      <dgm:t>
        <a:bodyPr/>
        <a:lstStyle/>
        <a:p>
          <a:pPr algn="ctr"/>
          <a:endParaRPr lang="en-GB" sz="1200"/>
        </a:p>
      </dgm:t>
    </dgm:pt>
    <dgm:pt modelId="{C00288A7-6B78-DD4E-9DB0-E2697E09C5F7}">
      <dgm:prSet custT="1"/>
      <dgm:spPr/>
      <dgm:t>
        <a:bodyPr/>
        <a:lstStyle/>
        <a:p>
          <a:pPr algn="ctr"/>
          <a:r>
            <a:rPr lang="cs-CZ" sz="1600" b="0" i="0" dirty="0"/>
            <a:t>Zničení hnízdních stanovišť např. odstranění </a:t>
          </a:r>
          <a:r>
            <a:rPr lang="cs-CZ" sz="1600" b="0" i="0" dirty="0" smtClean="0"/>
            <a:t>mezí a neproduktivních ploch</a:t>
          </a:r>
          <a:r>
            <a:rPr lang="en-US" sz="1600" b="0" i="0" dirty="0" smtClean="0"/>
            <a:t>, </a:t>
          </a:r>
          <a:r>
            <a:rPr lang="cs-CZ" sz="1600" b="0" i="0" dirty="0"/>
            <a:t>odvodnění mokřadů, kultivace půdy apod. </a:t>
          </a:r>
          <a:r>
            <a:rPr lang="en-US" sz="1600" b="0" i="0" dirty="0"/>
            <a:t> </a:t>
          </a:r>
          <a:endParaRPr lang="en-GB" sz="1600" dirty="0"/>
        </a:p>
      </dgm:t>
    </dgm:pt>
    <dgm:pt modelId="{95317E53-AA07-E04A-9200-394610FA405D}" type="parTrans" cxnId="{6466A043-4DBB-1B42-967D-1767301F66DB}">
      <dgm:prSet/>
      <dgm:spPr/>
      <dgm:t>
        <a:bodyPr/>
        <a:lstStyle/>
        <a:p>
          <a:pPr algn="ctr"/>
          <a:endParaRPr lang="en-GB" sz="1200"/>
        </a:p>
      </dgm:t>
    </dgm:pt>
    <dgm:pt modelId="{6E9EF3ED-CC00-5947-9512-AE67FB612667}" type="sibTrans" cxnId="{6466A043-4DBB-1B42-967D-1767301F66DB}">
      <dgm:prSet/>
      <dgm:spPr/>
      <dgm:t>
        <a:bodyPr/>
        <a:lstStyle/>
        <a:p>
          <a:pPr algn="ctr"/>
          <a:endParaRPr lang="en-GB" sz="1200"/>
        </a:p>
      </dgm:t>
    </dgm:pt>
    <dgm:pt modelId="{838A3E57-E080-FE45-B95C-B81C70C8AE48}">
      <dgm:prSet custT="1"/>
      <dgm:spPr/>
      <dgm:t>
        <a:bodyPr/>
        <a:lstStyle/>
        <a:p>
          <a:pPr algn="ctr"/>
          <a:r>
            <a:rPr lang="cs-CZ" sz="1600" b="0" i="0" dirty="0"/>
            <a:t>Ztráta přirozených vlastností stanovišť, přílišné užívání pesticidů ničí vhodné zdroje rostlinné a hmyzí potravy</a:t>
          </a:r>
          <a:endParaRPr lang="en-BE" sz="1600" dirty="0"/>
        </a:p>
      </dgm:t>
    </dgm:pt>
    <dgm:pt modelId="{6FD0BD4E-1914-9F4D-AD51-7DB1D92610AC}" type="parTrans" cxnId="{968044FE-72A1-BE43-A72A-181D47EDB1F6}">
      <dgm:prSet/>
      <dgm:spPr/>
      <dgm:t>
        <a:bodyPr/>
        <a:lstStyle/>
        <a:p>
          <a:pPr algn="ctr"/>
          <a:endParaRPr lang="en-GB" sz="1200"/>
        </a:p>
      </dgm:t>
    </dgm:pt>
    <dgm:pt modelId="{CEC546BA-45A2-8F4A-A58D-C528D2141138}" type="sibTrans" cxnId="{968044FE-72A1-BE43-A72A-181D47EDB1F6}">
      <dgm:prSet/>
      <dgm:spPr/>
      <dgm:t>
        <a:bodyPr/>
        <a:lstStyle/>
        <a:p>
          <a:pPr algn="ctr"/>
          <a:endParaRPr lang="en-GB" sz="1200"/>
        </a:p>
      </dgm:t>
    </dgm:pt>
    <dgm:pt modelId="{FB51FA54-CC69-4B44-9025-5578B65C8ACF}">
      <dgm:prSet custT="1"/>
      <dgm:spPr/>
      <dgm:t>
        <a:bodyPr/>
        <a:lstStyle/>
        <a:p>
          <a:pPr algn="ctr"/>
          <a:r>
            <a:rPr lang="en-US" sz="1600" b="0" i="0" dirty="0"/>
            <a:t> </a:t>
          </a:r>
          <a:r>
            <a:rPr lang="cs-CZ" sz="1600" b="0" i="0" dirty="0"/>
            <a:t>Dřívější setba, sklizeň v období hnízdění nebo s pomocí nevhodných strojů a metod, klimatická změna </a:t>
          </a:r>
          <a:endParaRPr lang="en-BE" sz="1600" dirty="0"/>
        </a:p>
      </dgm:t>
    </dgm:pt>
    <dgm:pt modelId="{682A4975-5E1D-2842-9C6B-85EC1205FAE8}" type="parTrans" cxnId="{17FE7330-7219-D248-A371-40A5821BD222}">
      <dgm:prSet/>
      <dgm:spPr/>
      <dgm:t>
        <a:bodyPr/>
        <a:lstStyle/>
        <a:p>
          <a:pPr algn="ctr"/>
          <a:endParaRPr lang="en-GB" sz="1200"/>
        </a:p>
      </dgm:t>
    </dgm:pt>
    <dgm:pt modelId="{B64A40C9-7C7F-AE40-B9A4-638B11A35C31}" type="sibTrans" cxnId="{17FE7330-7219-D248-A371-40A5821BD222}">
      <dgm:prSet/>
      <dgm:spPr/>
      <dgm:t>
        <a:bodyPr/>
        <a:lstStyle/>
        <a:p>
          <a:pPr algn="ctr"/>
          <a:endParaRPr lang="en-GB" sz="1200"/>
        </a:p>
      </dgm:t>
    </dgm:pt>
    <dgm:pt modelId="{EF28ED8A-05DB-524B-9DC1-2CF2FE8BED8F}">
      <dgm:prSet custT="1"/>
      <dgm:spPr/>
      <dgm:t>
        <a:bodyPr/>
        <a:lstStyle/>
        <a:p>
          <a:pPr algn="ctr"/>
          <a:r>
            <a:rPr lang="cs-CZ" sz="1600" b="0" i="0" dirty="0"/>
            <a:t>Trávení, oplocování, neudržitelný lov, ilegální zabíjení, znečištěním, invazní druhy, predace</a:t>
          </a:r>
          <a:endParaRPr lang="en-BE" sz="1600" dirty="0"/>
        </a:p>
      </dgm:t>
    </dgm:pt>
    <dgm:pt modelId="{812D0F50-A14A-6D40-957D-C7810737E1FF}" type="parTrans" cxnId="{9C385C9A-FEBD-B44F-91CC-D6D5F049F47D}">
      <dgm:prSet/>
      <dgm:spPr/>
      <dgm:t>
        <a:bodyPr/>
        <a:lstStyle/>
        <a:p>
          <a:pPr algn="ctr"/>
          <a:endParaRPr lang="en-GB" sz="1200"/>
        </a:p>
      </dgm:t>
    </dgm:pt>
    <dgm:pt modelId="{E2884917-0977-BF4E-A4FF-48B185E49EC8}" type="sibTrans" cxnId="{9C385C9A-FEBD-B44F-91CC-D6D5F049F47D}">
      <dgm:prSet/>
      <dgm:spPr/>
      <dgm:t>
        <a:bodyPr/>
        <a:lstStyle/>
        <a:p>
          <a:pPr algn="ctr"/>
          <a:endParaRPr lang="en-GB" sz="1200"/>
        </a:p>
      </dgm:t>
    </dgm:pt>
    <dgm:pt modelId="{621BE177-57E2-A344-99E2-ECB0FD8AA927}" type="pres">
      <dgm:prSet presAssocID="{D127ED42-A1E2-AD4D-8635-90B9B397405C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20CA1834-172C-3847-910E-CB8EC6F962B5}" type="pres">
      <dgm:prSet presAssocID="{62B4A369-ECD0-FA45-853F-066648CE2279}" presName="horFlow" presStyleCnt="0"/>
      <dgm:spPr/>
    </dgm:pt>
    <dgm:pt modelId="{589BCCDF-7D1D-7046-A894-6178BD853A31}" type="pres">
      <dgm:prSet presAssocID="{62B4A369-ECD0-FA45-853F-066648CE2279}" presName="bigChev" presStyleLbl="node1" presStyleIdx="0" presStyleCnt="4"/>
      <dgm:spPr/>
      <dgm:t>
        <a:bodyPr/>
        <a:lstStyle/>
        <a:p>
          <a:endParaRPr lang="cs-CZ"/>
        </a:p>
      </dgm:t>
    </dgm:pt>
    <dgm:pt modelId="{28B6D59B-41D7-9D46-91E6-E710F24C4584}" type="pres">
      <dgm:prSet presAssocID="{95317E53-AA07-E04A-9200-394610FA405D}" presName="parTrans" presStyleCnt="0"/>
      <dgm:spPr/>
    </dgm:pt>
    <dgm:pt modelId="{9F490B3C-2F8D-354B-B650-9608652C6795}" type="pres">
      <dgm:prSet presAssocID="{C00288A7-6B78-DD4E-9DB0-E2697E09C5F7}" presName="node" presStyleLbl="alignAccFollowNode1" presStyleIdx="0" presStyleCnt="4" custScaleX="42150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68C2D90-5140-4647-9BA5-0AC859F80CBC}" type="pres">
      <dgm:prSet presAssocID="{62B4A369-ECD0-FA45-853F-066648CE2279}" presName="vSp" presStyleCnt="0"/>
      <dgm:spPr/>
    </dgm:pt>
    <dgm:pt modelId="{66ACB06B-8177-8749-AAF5-4C6B393946D1}" type="pres">
      <dgm:prSet presAssocID="{62483908-F38D-744F-B3EC-10408F7282A3}" presName="horFlow" presStyleCnt="0"/>
      <dgm:spPr/>
    </dgm:pt>
    <dgm:pt modelId="{C382EF29-0168-0E4B-8DE6-7D15DAC90593}" type="pres">
      <dgm:prSet presAssocID="{62483908-F38D-744F-B3EC-10408F7282A3}" presName="bigChev" presStyleLbl="node1" presStyleIdx="1" presStyleCnt="4"/>
      <dgm:spPr/>
      <dgm:t>
        <a:bodyPr/>
        <a:lstStyle/>
        <a:p>
          <a:endParaRPr lang="cs-CZ"/>
        </a:p>
      </dgm:t>
    </dgm:pt>
    <dgm:pt modelId="{363634F0-A861-B540-95A5-06DFE7F5273F}" type="pres">
      <dgm:prSet presAssocID="{6FD0BD4E-1914-9F4D-AD51-7DB1D92610AC}" presName="parTrans" presStyleCnt="0"/>
      <dgm:spPr/>
    </dgm:pt>
    <dgm:pt modelId="{0D9A1E6D-AD57-6443-866D-207BC0C4B287}" type="pres">
      <dgm:prSet presAssocID="{838A3E57-E080-FE45-B95C-B81C70C8AE48}" presName="node" presStyleLbl="alignAccFollowNode1" presStyleIdx="1" presStyleCnt="4" custScaleX="42150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53E1D0B-12B5-AC44-A22D-A878AC5A7A60}" type="pres">
      <dgm:prSet presAssocID="{62483908-F38D-744F-B3EC-10408F7282A3}" presName="vSp" presStyleCnt="0"/>
      <dgm:spPr/>
    </dgm:pt>
    <dgm:pt modelId="{A3929E4F-2CAD-4F4F-99F2-CF85CD6CDB34}" type="pres">
      <dgm:prSet presAssocID="{8DE14896-8F45-2948-AB94-518D91471E52}" presName="horFlow" presStyleCnt="0"/>
      <dgm:spPr/>
    </dgm:pt>
    <dgm:pt modelId="{537A69A6-8499-2F47-8FC2-02F8B0CE33C5}" type="pres">
      <dgm:prSet presAssocID="{8DE14896-8F45-2948-AB94-518D91471E52}" presName="bigChev" presStyleLbl="node1" presStyleIdx="2" presStyleCnt="4" custScaleX="103044"/>
      <dgm:spPr/>
      <dgm:t>
        <a:bodyPr/>
        <a:lstStyle/>
        <a:p>
          <a:endParaRPr lang="cs-CZ"/>
        </a:p>
      </dgm:t>
    </dgm:pt>
    <dgm:pt modelId="{1E8AAC2C-9DB8-8048-98E7-6B0B84E3BB48}" type="pres">
      <dgm:prSet presAssocID="{682A4975-5E1D-2842-9C6B-85EC1205FAE8}" presName="parTrans" presStyleCnt="0"/>
      <dgm:spPr/>
    </dgm:pt>
    <dgm:pt modelId="{3FDB32B8-CA21-4245-BAC5-E1323620A35B}" type="pres">
      <dgm:prSet presAssocID="{FB51FA54-CC69-4B44-9025-5578B65C8ACF}" presName="node" presStyleLbl="alignAccFollowNode1" presStyleIdx="2" presStyleCnt="4" custScaleX="42150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8B24EEA-4E11-9949-8B2D-30150FA318A0}" type="pres">
      <dgm:prSet presAssocID="{8DE14896-8F45-2948-AB94-518D91471E52}" presName="vSp" presStyleCnt="0"/>
      <dgm:spPr/>
    </dgm:pt>
    <dgm:pt modelId="{FE7309E8-8E2E-344C-A55E-89CC417938AB}" type="pres">
      <dgm:prSet presAssocID="{11B62A7A-A412-E84B-A6E8-6C316FC18637}" presName="horFlow" presStyleCnt="0"/>
      <dgm:spPr/>
    </dgm:pt>
    <dgm:pt modelId="{75397C1E-F206-4942-B174-AD3669967196}" type="pres">
      <dgm:prSet presAssocID="{11B62A7A-A412-E84B-A6E8-6C316FC18637}" presName="bigChev" presStyleLbl="node1" presStyleIdx="3" presStyleCnt="4"/>
      <dgm:spPr/>
      <dgm:t>
        <a:bodyPr/>
        <a:lstStyle/>
        <a:p>
          <a:endParaRPr lang="cs-CZ"/>
        </a:p>
      </dgm:t>
    </dgm:pt>
    <dgm:pt modelId="{07A9DA03-CA9B-6243-9B3F-5C2FADD363DF}" type="pres">
      <dgm:prSet presAssocID="{812D0F50-A14A-6D40-957D-C7810737E1FF}" presName="parTrans" presStyleCnt="0"/>
      <dgm:spPr/>
    </dgm:pt>
    <dgm:pt modelId="{BDFCCBFA-9CDD-F44C-8EEB-EFED1E495904}" type="pres">
      <dgm:prSet presAssocID="{EF28ED8A-05DB-524B-9DC1-2CF2FE8BED8F}" presName="node" presStyleLbl="alignAccFollowNode1" presStyleIdx="3" presStyleCnt="4" custScaleX="42150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6466A043-4DBB-1B42-967D-1767301F66DB}" srcId="{62B4A369-ECD0-FA45-853F-066648CE2279}" destId="{C00288A7-6B78-DD4E-9DB0-E2697E09C5F7}" srcOrd="0" destOrd="0" parTransId="{95317E53-AA07-E04A-9200-394610FA405D}" sibTransId="{6E9EF3ED-CC00-5947-9512-AE67FB612667}"/>
    <dgm:cxn modelId="{421833BE-FD52-EA46-987E-2EFF822445CE}" srcId="{D127ED42-A1E2-AD4D-8635-90B9B397405C}" destId="{62483908-F38D-744F-B3EC-10408F7282A3}" srcOrd="1" destOrd="0" parTransId="{CDE7E3B6-5577-3646-AE70-1FB3A6B5B557}" sibTransId="{AAAFB31F-EF1B-5343-B6F9-6880A2DAF562}"/>
    <dgm:cxn modelId="{6AE3892D-5359-434C-AA81-8F568CFADD13}" type="presOf" srcId="{838A3E57-E080-FE45-B95C-B81C70C8AE48}" destId="{0D9A1E6D-AD57-6443-866D-207BC0C4B287}" srcOrd="0" destOrd="0" presId="urn:microsoft.com/office/officeart/2005/8/layout/lProcess3"/>
    <dgm:cxn modelId="{0ADB00F0-EC48-894E-ABD6-BE1687DE453E}" type="presOf" srcId="{62483908-F38D-744F-B3EC-10408F7282A3}" destId="{C382EF29-0168-0E4B-8DE6-7D15DAC90593}" srcOrd="0" destOrd="0" presId="urn:microsoft.com/office/officeart/2005/8/layout/lProcess3"/>
    <dgm:cxn modelId="{17FE7330-7219-D248-A371-40A5821BD222}" srcId="{8DE14896-8F45-2948-AB94-518D91471E52}" destId="{FB51FA54-CC69-4B44-9025-5578B65C8ACF}" srcOrd="0" destOrd="0" parTransId="{682A4975-5E1D-2842-9C6B-85EC1205FAE8}" sibTransId="{B64A40C9-7C7F-AE40-B9A4-638B11A35C31}"/>
    <dgm:cxn modelId="{ECC1F89D-DD6D-C044-B56D-6C8EE9925323}" srcId="{D127ED42-A1E2-AD4D-8635-90B9B397405C}" destId="{8DE14896-8F45-2948-AB94-518D91471E52}" srcOrd="2" destOrd="0" parTransId="{EB13F423-B24F-074B-B9D6-CEDA8A2189C9}" sibTransId="{B0D20384-BBEE-224B-ADE0-FF8674FC8E59}"/>
    <dgm:cxn modelId="{98413F3F-8C36-D642-9AE6-E17DD1286607}" type="presOf" srcId="{C00288A7-6B78-DD4E-9DB0-E2697E09C5F7}" destId="{9F490B3C-2F8D-354B-B650-9608652C6795}" srcOrd="0" destOrd="0" presId="urn:microsoft.com/office/officeart/2005/8/layout/lProcess3"/>
    <dgm:cxn modelId="{FCB0BBC3-A3E5-364F-BA1D-80D46BF297CB}" type="presOf" srcId="{FB51FA54-CC69-4B44-9025-5578B65C8ACF}" destId="{3FDB32B8-CA21-4245-BAC5-E1323620A35B}" srcOrd="0" destOrd="0" presId="urn:microsoft.com/office/officeart/2005/8/layout/lProcess3"/>
    <dgm:cxn modelId="{6851E855-F6A2-9746-A2EC-1AB2D7F0982E}" type="presOf" srcId="{11B62A7A-A412-E84B-A6E8-6C316FC18637}" destId="{75397C1E-F206-4942-B174-AD3669967196}" srcOrd="0" destOrd="0" presId="urn:microsoft.com/office/officeart/2005/8/layout/lProcess3"/>
    <dgm:cxn modelId="{9C385C9A-FEBD-B44F-91CC-D6D5F049F47D}" srcId="{11B62A7A-A412-E84B-A6E8-6C316FC18637}" destId="{EF28ED8A-05DB-524B-9DC1-2CF2FE8BED8F}" srcOrd="0" destOrd="0" parTransId="{812D0F50-A14A-6D40-957D-C7810737E1FF}" sibTransId="{E2884917-0977-BF4E-A4FF-48B185E49EC8}"/>
    <dgm:cxn modelId="{7E4C8F6E-4B86-D542-A324-5B6B2B1134F9}" srcId="{D127ED42-A1E2-AD4D-8635-90B9B397405C}" destId="{62B4A369-ECD0-FA45-853F-066648CE2279}" srcOrd="0" destOrd="0" parTransId="{21785A07-2417-404A-9DE9-4AC0BF4799BE}" sibTransId="{2B3CF6C0-74BD-FE49-9E94-8BEFB44B8D2E}"/>
    <dgm:cxn modelId="{5901DD8F-B543-D34A-A211-1912D3BA2823}" type="presOf" srcId="{EF28ED8A-05DB-524B-9DC1-2CF2FE8BED8F}" destId="{BDFCCBFA-9CDD-F44C-8EEB-EFED1E495904}" srcOrd="0" destOrd="0" presId="urn:microsoft.com/office/officeart/2005/8/layout/lProcess3"/>
    <dgm:cxn modelId="{9C520763-3D0E-304F-9CA0-A50E3AFA07B6}" type="presOf" srcId="{8DE14896-8F45-2948-AB94-518D91471E52}" destId="{537A69A6-8499-2F47-8FC2-02F8B0CE33C5}" srcOrd="0" destOrd="0" presId="urn:microsoft.com/office/officeart/2005/8/layout/lProcess3"/>
    <dgm:cxn modelId="{505DB7EA-FBF2-F243-9E6B-3C50C961551C}" type="presOf" srcId="{D127ED42-A1E2-AD4D-8635-90B9B397405C}" destId="{621BE177-57E2-A344-99E2-ECB0FD8AA927}" srcOrd="0" destOrd="0" presId="urn:microsoft.com/office/officeart/2005/8/layout/lProcess3"/>
    <dgm:cxn modelId="{968044FE-72A1-BE43-A72A-181D47EDB1F6}" srcId="{62483908-F38D-744F-B3EC-10408F7282A3}" destId="{838A3E57-E080-FE45-B95C-B81C70C8AE48}" srcOrd="0" destOrd="0" parTransId="{6FD0BD4E-1914-9F4D-AD51-7DB1D92610AC}" sibTransId="{CEC546BA-45A2-8F4A-A58D-C528D2141138}"/>
    <dgm:cxn modelId="{18D5874B-66C3-564C-9D15-355AE9560B24}" srcId="{D127ED42-A1E2-AD4D-8635-90B9B397405C}" destId="{11B62A7A-A412-E84B-A6E8-6C316FC18637}" srcOrd="3" destOrd="0" parTransId="{4BE2E017-21FF-D144-BBD5-8A923A1C013E}" sibTransId="{E18CE9D3-D96A-8645-8FF1-AFDC40B0CEF3}"/>
    <dgm:cxn modelId="{BE241758-D862-2E43-B926-2B968270FBE7}" type="presOf" srcId="{62B4A369-ECD0-FA45-853F-066648CE2279}" destId="{589BCCDF-7D1D-7046-A894-6178BD853A31}" srcOrd="0" destOrd="0" presId="urn:microsoft.com/office/officeart/2005/8/layout/lProcess3"/>
    <dgm:cxn modelId="{7EA37F1C-DB41-2F4E-915F-16033A2E75CA}" type="presParOf" srcId="{621BE177-57E2-A344-99E2-ECB0FD8AA927}" destId="{20CA1834-172C-3847-910E-CB8EC6F962B5}" srcOrd="0" destOrd="0" presId="urn:microsoft.com/office/officeart/2005/8/layout/lProcess3"/>
    <dgm:cxn modelId="{9B06AA62-B0E0-E740-867C-50E0B31C7AE7}" type="presParOf" srcId="{20CA1834-172C-3847-910E-CB8EC6F962B5}" destId="{589BCCDF-7D1D-7046-A894-6178BD853A31}" srcOrd="0" destOrd="0" presId="urn:microsoft.com/office/officeart/2005/8/layout/lProcess3"/>
    <dgm:cxn modelId="{26AAE344-9351-8A4B-B878-B005E10E41C7}" type="presParOf" srcId="{20CA1834-172C-3847-910E-CB8EC6F962B5}" destId="{28B6D59B-41D7-9D46-91E6-E710F24C4584}" srcOrd="1" destOrd="0" presId="urn:microsoft.com/office/officeart/2005/8/layout/lProcess3"/>
    <dgm:cxn modelId="{23962529-A149-304A-B394-38D667309803}" type="presParOf" srcId="{20CA1834-172C-3847-910E-CB8EC6F962B5}" destId="{9F490B3C-2F8D-354B-B650-9608652C6795}" srcOrd="2" destOrd="0" presId="urn:microsoft.com/office/officeart/2005/8/layout/lProcess3"/>
    <dgm:cxn modelId="{E254B1B9-92A2-BB42-A148-FDB8A631F89E}" type="presParOf" srcId="{621BE177-57E2-A344-99E2-ECB0FD8AA927}" destId="{068C2D90-5140-4647-9BA5-0AC859F80CBC}" srcOrd="1" destOrd="0" presId="urn:microsoft.com/office/officeart/2005/8/layout/lProcess3"/>
    <dgm:cxn modelId="{322166AA-5129-EF49-99F2-8CCC8E3C4758}" type="presParOf" srcId="{621BE177-57E2-A344-99E2-ECB0FD8AA927}" destId="{66ACB06B-8177-8749-AAF5-4C6B393946D1}" srcOrd="2" destOrd="0" presId="urn:microsoft.com/office/officeart/2005/8/layout/lProcess3"/>
    <dgm:cxn modelId="{C75E4FB3-1A8D-FF49-8877-D22F612B9614}" type="presParOf" srcId="{66ACB06B-8177-8749-AAF5-4C6B393946D1}" destId="{C382EF29-0168-0E4B-8DE6-7D15DAC90593}" srcOrd="0" destOrd="0" presId="urn:microsoft.com/office/officeart/2005/8/layout/lProcess3"/>
    <dgm:cxn modelId="{F07DEF3A-DEB8-CD4B-B3F5-191932E4C24C}" type="presParOf" srcId="{66ACB06B-8177-8749-AAF5-4C6B393946D1}" destId="{363634F0-A861-B540-95A5-06DFE7F5273F}" srcOrd="1" destOrd="0" presId="urn:microsoft.com/office/officeart/2005/8/layout/lProcess3"/>
    <dgm:cxn modelId="{7578A0E3-0BA6-AF40-BB8E-F569EE408396}" type="presParOf" srcId="{66ACB06B-8177-8749-AAF5-4C6B393946D1}" destId="{0D9A1E6D-AD57-6443-866D-207BC0C4B287}" srcOrd="2" destOrd="0" presId="urn:microsoft.com/office/officeart/2005/8/layout/lProcess3"/>
    <dgm:cxn modelId="{AFC933FD-3D44-8A45-AB74-680EB7BFECE7}" type="presParOf" srcId="{621BE177-57E2-A344-99E2-ECB0FD8AA927}" destId="{753E1D0B-12B5-AC44-A22D-A878AC5A7A60}" srcOrd="3" destOrd="0" presId="urn:microsoft.com/office/officeart/2005/8/layout/lProcess3"/>
    <dgm:cxn modelId="{C30E70FA-2695-CC49-BDF0-0A3427190AD7}" type="presParOf" srcId="{621BE177-57E2-A344-99E2-ECB0FD8AA927}" destId="{A3929E4F-2CAD-4F4F-99F2-CF85CD6CDB34}" srcOrd="4" destOrd="0" presId="urn:microsoft.com/office/officeart/2005/8/layout/lProcess3"/>
    <dgm:cxn modelId="{BAA3F817-5850-1746-8CC6-596BB69EE36E}" type="presParOf" srcId="{A3929E4F-2CAD-4F4F-99F2-CF85CD6CDB34}" destId="{537A69A6-8499-2F47-8FC2-02F8B0CE33C5}" srcOrd="0" destOrd="0" presId="urn:microsoft.com/office/officeart/2005/8/layout/lProcess3"/>
    <dgm:cxn modelId="{87BABBD6-2A2C-4E4F-93BE-F7A49D54EFE7}" type="presParOf" srcId="{A3929E4F-2CAD-4F4F-99F2-CF85CD6CDB34}" destId="{1E8AAC2C-9DB8-8048-98E7-6B0B84E3BB48}" srcOrd="1" destOrd="0" presId="urn:microsoft.com/office/officeart/2005/8/layout/lProcess3"/>
    <dgm:cxn modelId="{16752F37-D156-5542-8470-77EF7C1024A3}" type="presParOf" srcId="{A3929E4F-2CAD-4F4F-99F2-CF85CD6CDB34}" destId="{3FDB32B8-CA21-4245-BAC5-E1323620A35B}" srcOrd="2" destOrd="0" presId="urn:microsoft.com/office/officeart/2005/8/layout/lProcess3"/>
    <dgm:cxn modelId="{443B3B71-F810-BD48-ABB3-2E7706A21F58}" type="presParOf" srcId="{621BE177-57E2-A344-99E2-ECB0FD8AA927}" destId="{48B24EEA-4E11-9949-8B2D-30150FA318A0}" srcOrd="5" destOrd="0" presId="urn:microsoft.com/office/officeart/2005/8/layout/lProcess3"/>
    <dgm:cxn modelId="{149B652D-A631-F047-A198-A5FD5E25CB55}" type="presParOf" srcId="{621BE177-57E2-A344-99E2-ECB0FD8AA927}" destId="{FE7309E8-8E2E-344C-A55E-89CC417938AB}" srcOrd="6" destOrd="0" presId="urn:microsoft.com/office/officeart/2005/8/layout/lProcess3"/>
    <dgm:cxn modelId="{0A7399A0-F8B8-644C-9B08-5D486D7E9E58}" type="presParOf" srcId="{FE7309E8-8E2E-344C-A55E-89CC417938AB}" destId="{75397C1E-F206-4942-B174-AD3669967196}" srcOrd="0" destOrd="0" presId="urn:microsoft.com/office/officeart/2005/8/layout/lProcess3"/>
    <dgm:cxn modelId="{B59D2948-82B8-4B4B-9BB3-BFB0BC7B41C2}" type="presParOf" srcId="{FE7309E8-8E2E-344C-A55E-89CC417938AB}" destId="{07A9DA03-CA9B-6243-9B3F-5C2FADD363DF}" srcOrd="1" destOrd="0" presId="urn:microsoft.com/office/officeart/2005/8/layout/lProcess3"/>
    <dgm:cxn modelId="{1DA23DCA-EB0A-3349-B8D0-52DCE8E7A32C}" type="presParOf" srcId="{FE7309E8-8E2E-344C-A55E-89CC417938AB}" destId="{BDFCCBFA-9CDD-F44C-8EEB-EFED1E495904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AF001A-EE01-0248-96A6-96F15A015B0A}" type="doc">
      <dgm:prSet loTypeId="urn:microsoft.com/office/officeart/2005/8/layout/hProcess10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E31589E-0EB1-BD43-9C6B-2C206B6CE82F}">
      <dgm:prSet custT="1"/>
      <dgm:spPr/>
      <dgm:t>
        <a:bodyPr/>
        <a:lstStyle/>
        <a:p>
          <a:r>
            <a:rPr lang="cs-CZ" sz="1000" dirty="0">
              <a:solidFill>
                <a:schemeClr val="tx1"/>
              </a:solidFill>
            </a:rPr>
            <a:t>Špatně zacílené</a:t>
          </a:r>
          <a:endParaRPr lang="en-BE" sz="1000" dirty="0">
            <a:solidFill>
              <a:schemeClr val="tx1"/>
            </a:solidFill>
          </a:endParaRPr>
        </a:p>
      </dgm:t>
    </dgm:pt>
    <dgm:pt modelId="{8D4EB1A6-479A-5140-9386-9AF9E58C20A6}" type="parTrans" cxnId="{9495C0EF-FE32-6644-98D9-FE1F8E81C8BB}">
      <dgm:prSet/>
      <dgm:spPr/>
      <dgm:t>
        <a:bodyPr/>
        <a:lstStyle/>
        <a:p>
          <a:endParaRPr lang="en-GB"/>
        </a:p>
      </dgm:t>
    </dgm:pt>
    <dgm:pt modelId="{87D0F5F9-2E48-3145-8BF5-9C08EF5ADBAF}" type="sibTrans" cxnId="{9495C0EF-FE32-6644-98D9-FE1F8E81C8BB}">
      <dgm:prSet/>
      <dgm:spPr/>
      <dgm:t>
        <a:bodyPr/>
        <a:lstStyle/>
        <a:p>
          <a:endParaRPr lang="en-GB"/>
        </a:p>
      </dgm:t>
    </dgm:pt>
    <dgm:pt modelId="{30A4F474-62F7-7A45-AE51-9014FF385637}">
      <dgm:prSet custT="1"/>
      <dgm:spPr/>
      <dgm:t>
        <a:bodyPr/>
        <a:lstStyle/>
        <a:p>
          <a:r>
            <a:rPr lang="cs-CZ" sz="1000" b="0" i="0" dirty="0">
              <a:solidFill>
                <a:schemeClr val="tx1"/>
              </a:solidFill>
            </a:rPr>
            <a:t>Finančně neatraktivní</a:t>
          </a:r>
          <a:endParaRPr lang="en-BE" sz="1000" dirty="0">
            <a:solidFill>
              <a:schemeClr val="tx1"/>
            </a:solidFill>
          </a:endParaRPr>
        </a:p>
      </dgm:t>
    </dgm:pt>
    <dgm:pt modelId="{6425F4FE-427A-1440-96B0-009362D7114E}" type="parTrans" cxnId="{2C7E1737-8582-6947-A6B1-94EA9BCCFA62}">
      <dgm:prSet/>
      <dgm:spPr/>
      <dgm:t>
        <a:bodyPr/>
        <a:lstStyle/>
        <a:p>
          <a:endParaRPr lang="en-GB"/>
        </a:p>
      </dgm:t>
    </dgm:pt>
    <dgm:pt modelId="{2403274C-5A30-4E47-86A3-A98AEF681956}" type="sibTrans" cxnId="{2C7E1737-8582-6947-A6B1-94EA9BCCFA62}">
      <dgm:prSet/>
      <dgm:spPr/>
      <dgm:t>
        <a:bodyPr/>
        <a:lstStyle/>
        <a:p>
          <a:endParaRPr lang="en-GB"/>
        </a:p>
      </dgm:t>
    </dgm:pt>
    <dgm:pt modelId="{E7E9AE39-687C-5940-A791-DDFB8560911F}">
      <dgm:prSet custT="1"/>
      <dgm:spPr/>
      <dgm:t>
        <a:bodyPr/>
        <a:lstStyle/>
        <a:p>
          <a:r>
            <a:rPr lang="cs-CZ" sz="1000" b="0" i="0" dirty="0">
              <a:solidFill>
                <a:schemeClr val="tx1"/>
              </a:solidFill>
            </a:rPr>
            <a:t>Nedostatečně rozšířené</a:t>
          </a:r>
          <a:endParaRPr lang="en-BE" sz="1000" dirty="0">
            <a:solidFill>
              <a:schemeClr val="tx1"/>
            </a:solidFill>
          </a:endParaRPr>
        </a:p>
      </dgm:t>
    </dgm:pt>
    <dgm:pt modelId="{8A761562-64E3-4D40-B4AB-1439295C348A}" type="parTrans" cxnId="{7B34DCEA-F907-6542-9420-5D2B375ED265}">
      <dgm:prSet/>
      <dgm:spPr/>
      <dgm:t>
        <a:bodyPr/>
        <a:lstStyle/>
        <a:p>
          <a:endParaRPr lang="en-GB"/>
        </a:p>
      </dgm:t>
    </dgm:pt>
    <dgm:pt modelId="{4C10ACAD-1DDF-8B45-9D38-827FB822952E}" type="sibTrans" cxnId="{7B34DCEA-F907-6542-9420-5D2B375ED265}">
      <dgm:prSet/>
      <dgm:spPr/>
      <dgm:t>
        <a:bodyPr/>
        <a:lstStyle/>
        <a:p>
          <a:endParaRPr lang="en-GB"/>
        </a:p>
      </dgm:t>
    </dgm:pt>
    <dgm:pt modelId="{BC43349E-CB06-794E-9FB8-82B0AC3A2B08}">
      <dgm:prSet custT="1"/>
      <dgm:spPr/>
      <dgm:t>
        <a:bodyPr/>
        <a:lstStyle/>
        <a:p>
          <a:r>
            <a:rPr lang="cs-CZ" sz="1000" b="0" i="0" dirty="0">
              <a:solidFill>
                <a:schemeClr val="tx1"/>
              </a:solidFill>
            </a:rPr>
            <a:t>Krátkodobé</a:t>
          </a:r>
          <a:endParaRPr lang="en-BE" sz="1000" dirty="0">
            <a:solidFill>
              <a:schemeClr val="tx1"/>
            </a:solidFill>
          </a:endParaRPr>
        </a:p>
      </dgm:t>
    </dgm:pt>
    <dgm:pt modelId="{7B30674B-C7E6-D147-8C2E-F95B9D5FA1F0}" type="parTrans" cxnId="{96D07D6D-0869-8849-9DA1-9E18D16B579C}">
      <dgm:prSet/>
      <dgm:spPr/>
      <dgm:t>
        <a:bodyPr/>
        <a:lstStyle/>
        <a:p>
          <a:endParaRPr lang="en-GB"/>
        </a:p>
      </dgm:t>
    </dgm:pt>
    <dgm:pt modelId="{37337220-06D3-284B-ADAA-4928E0240C77}" type="sibTrans" cxnId="{96D07D6D-0869-8849-9DA1-9E18D16B579C}">
      <dgm:prSet/>
      <dgm:spPr/>
      <dgm:t>
        <a:bodyPr/>
        <a:lstStyle/>
        <a:p>
          <a:endParaRPr lang="en-GB"/>
        </a:p>
      </dgm:t>
    </dgm:pt>
    <dgm:pt modelId="{20CAEABA-B5C5-904C-AE67-52629B5EFF20}">
      <dgm:prSet custT="1"/>
      <dgm:spPr/>
      <dgm:t>
        <a:bodyPr/>
        <a:lstStyle/>
        <a:p>
          <a:r>
            <a:rPr lang="cs-CZ" sz="1000" dirty="0">
              <a:solidFill>
                <a:schemeClr val="tx1"/>
              </a:solidFill>
            </a:rPr>
            <a:t>Byrokratické</a:t>
          </a:r>
          <a:endParaRPr lang="en-BE" sz="1000" dirty="0">
            <a:solidFill>
              <a:schemeClr val="tx1"/>
            </a:solidFill>
          </a:endParaRPr>
        </a:p>
      </dgm:t>
    </dgm:pt>
    <dgm:pt modelId="{C4CF96E9-1017-2F41-AF98-D527BC9B42C8}" type="parTrans" cxnId="{EF6F78ED-0832-7842-B269-5D47FEDDD8E7}">
      <dgm:prSet/>
      <dgm:spPr/>
      <dgm:t>
        <a:bodyPr/>
        <a:lstStyle/>
        <a:p>
          <a:endParaRPr lang="en-GB"/>
        </a:p>
      </dgm:t>
    </dgm:pt>
    <dgm:pt modelId="{3D109BC6-A3E1-504A-8DC7-13E60B2E3527}" type="sibTrans" cxnId="{EF6F78ED-0832-7842-B269-5D47FEDDD8E7}">
      <dgm:prSet/>
      <dgm:spPr/>
      <dgm:t>
        <a:bodyPr/>
        <a:lstStyle/>
        <a:p>
          <a:endParaRPr lang="en-GB"/>
        </a:p>
      </dgm:t>
    </dgm:pt>
    <dgm:pt modelId="{DDD3FA58-CAA0-774F-8D0D-1931611F8369}">
      <dgm:prSet custT="1"/>
      <dgm:spPr/>
      <dgm:t>
        <a:bodyPr/>
        <a:lstStyle/>
        <a:p>
          <a:r>
            <a:rPr lang="cs-CZ" sz="1000" dirty="0">
              <a:solidFill>
                <a:schemeClr val="tx1"/>
              </a:solidFill>
            </a:rPr>
            <a:t>Špatně komunikované</a:t>
          </a:r>
          <a:endParaRPr lang="en-BE" sz="1000" dirty="0">
            <a:solidFill>
              <a:schemeClr val="tx1"/>
            </a:solidFill>
          </a:endParaRPr>
        </a:p>
      </dgm:t>
    </dgm:pt>
    <dgm:pt modelId="{AD48C53A-5B9C-A74E-9989-D8CC11F7ADCD}" type="parTrans" cxnId="{42AD8992-3243-274E-97A2-0DED3CEC9F6A}">
      <dgm:prSet/>
      <dgm:spPr/>
      <dgm:t>
        <a:bodyPr/>
        <a:lstStyle/>
        <a:p>
          <a:endParaRPr lang="en-GB"/>
        </a:p>
      </dgm:t>
    </dgm:pt>
    <dgm:pt modelId="{014690A2-AE5E-D54B-AFFE-E32879EBED8D}" type="sibTrans" cxnId="{42AD8992-3243-274E-97A2-0DED3CEC9F6A}">
      <dgm:prSet/>
      <dgm:spPr/>
      <dgm:t>
        <a:bodyPr/>
        <a:lstStyle/>
        <a:p>
          <a:endParaRPr lang="en-GB"/>
        </a:p>
      </dgm:t>
    </dgm:pt>
    <dgm:pt modelId="{B7ED2634-5B93-594B-847F-963DE257D8F0}">
      <dgm:prSet custT="1"/>
      <dgm:spPr/>
      <dgm:t>
        <a:bodyPr/>
        <a:lstStyle/>
        <a:p>
          <a:r>
            <a:rPr lang="cs-CZ" sz="1000" dirty="0">
              <a:solidFill>
                <a:schemeClr val="tx1"/>
              </a:solidFill>
            </a:rPr>
            <a:t>Bez výsledku</a:t>
          </a:r>
          <a:endParaRPr lang="en-BE" sz="1000" dirty="0">
            <a:solidFill>
              <a:schemeClr val="tx1"/>
            </a:solidFill>
          </a:endParaRPr>
        </a:p>
      </dgm:t>
    </dgm:pt>
    <dgm:pt modelId="{0208A310-E448-B14F-BC86-A01B5B00D30B}" type="parTrans" cxnId="{623B613A-DEBA-BB44-90D2-43A52A320A56}">
      <dgm:prSet/>
      <dgm:spPr/>
      <dgm:t>
        <a:bodyPr/>
        <a:lstStyle/>
        <a:p>
          <a:endParaRPr lang="en-GB"/>
        </a:p>
      </dgm:t>
    </dgm:pt>
    <dgm:pt modelId="{B912A536-ED25-0742-84CE-2313F98F7E55}" type="sibTrans" cxnId="{623B613A-DEBA-BB44-90D2-43A52A320A56}">
      <dgm:prSet/>
      <dgm:spPr/>
      <dgm:t>
        <a:bodyPr/>
        <a:lstStyle/>
        <a:p>
          <a:endParaRPr lang="en-GB"/>
        </a:p>
      </dgm:t>
    </dgm:pt>
    <dgm:pt modelId="{134D3E3A-A83E-A341-A56B-602D2F77B00F}" type="pres">
      <dgm:prSet presAssocID="{E3AF001A-EE01-0248-96A6-96F15A015B0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7DD34EFE-BF26-5C4D-80F8-4970C75B2567}" type="pres">
      <dgm:prSet presAssocID="{7E31589E-0EB1-BD43-9C6B-2C206B6CE82F}" presName="composite" presStyleCnt="0"/>
      <dgm:spPr/>
    </dgm:pt>
    <dgm:pt modelId="{05F3EE8C-E809-614F-860C-999F86152894}" type="pres">
      <dgm:prSet presAssocID="{7E31589E-0EB1-BD43-9C6B-2C206B6CE82F}" presName="imagSh" presStyleLbl="bgImgPlace1" presStyleIdx="0" presStyleCnt="7" custLinFactNeighborX="-194" custLinFactNeighborY="-31590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ED80BE9B-3CAF-194B-8A0D-7B3CB4F5577A}" type="pres">
      <dgm:prSet presAssocID="{7E31589E-0EB1-BD43-9C6B-2C206B6CE82F}" presName="tx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ED19CAB-071C-AE4C-BF0B-6CCD03A012A0}" type="pres">
      <dgm:prSet presAssocID="{87D0F5F9-2E48-3145-8BF5-9C08EF5ADBAF}" presName="sibTrans" presStyleLbl="sibTrans2D1" presStyleIdx="0" presStyleCnt="6" custScaleX="233702" custScaleY="120541"/>
      <dgm:spPr/>
      <dgm:t>
        <a:bodyPr/>
        <a:lstStyle/>
        <a:p>
          <a:endParaRPr lang="cs-CZ"/>
        </a:p>
      </dgm:t>
    </dgm:pt>
    <dgm:pt modelId="{786E38F7-AB36-CF45-B743-5DD3AEB0A9A6}" type="pres">
      <dgm:prSet presAssocID="{87D0F5F9-2E48-3145-8BF5-9C08EF5ADBAF}" presName="connTx" presStyleLbl="sibTrans2D1" presStyleIdx="0" presStyleCnt="6"/>
      <dgm:spPr/>
      <dgm:t>
        <a:bodyPr/>
        <a:lstStyle/>
        <a:p>
          <a:endParaRPr lang="cs-CZ"/>
        </a:p>
      </dgm:t>
    </dgm:pt>
    <dgm:pt modelId="{AE73A4DE-AB99-794C-A935-119A3893C544}" type="pres">
      <dgm:prSet presAssocID="{30A4F474-62F7-7A45-AE51-9014FF385637}" presName="composite" presStyleCnt="0"/>
      <dgm:spPr/>
    </dgm:pt>
    <dgm:pt modelId="{33EDFD6E-73CD-1D4F-996C-464A43CD58C0}" type="pres">
      <dgm:prSet presAssocID="{30A4F474-62F7-7A45-AE51-9014FF385637}" presName="imagSh" presStyleLbl="bgImgPlace1" presStyleIdx="1" presStyleCnt="7" custLinFactNeighborX="-20725" custLinFactNeighborY="-35543"/>
      <dgm:spPr>
        <a:blipFill rotWithShape="1"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</dgm:pt>
    <dgm:pt modelId="{42A2FA94-0851-BA44-A253-5CA4E5E1EA77}" type="pres">
      <dgm:prSet presAssocID="{30A4F474-62F7-7A45-AE51-9014FF385637}" presName="txNode" presStyleLbl="node1" presStyleIdx="1" presStyleCnt="7" custScaleX="12554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E4625B6-C367-744E-91B3-A3864D43FFDE}" type="pres">
      <dgm:prSet presAssocID="{2403274C-5A30-4E47-86A3-A98AEF681956}" presName="sibTrans" presStyleLbl="sibTrans2D1" presStyleIdx="1" presStyleCnt="6"/>
      <dgm:spPr/>
      <dgm:t>
        <a:bodyPr/>
        <a:lstStyle/>
        <a:p>
          <a:endParaRPr lang="cs-CZ"/>
        </a:p>
      </dgm:t>
    </dgm:pt>
    <dgm:pt modelId="{4040F66E-47DD-384E-BD21-598915EB2B4D}" type="pres">
      <dgm:prSet presAssocID="{2403274C-5A30-4E47-86A3-A98AEF681956}" presName="connTx" presStyleLbl="sibTrans2D1" presStyleIdx="1" presStyleCnt="6"/>
      <dgm:spPr/>
      <dgm:t>
        <a:bodyPr/>
        <a:lstStyle/>
        <a:p>
          <a:endParaRPr lang="cs-CZ"/>
        </a:p>
      </dgm:t>
    </dgm:pt>
    <dgm:pt modelId="{3064B6BD-4C1E-EF4B-AD59-E99C1D321104}" type="pres">
      <dgm:prSet presAssocID="{E7E9AE39-687C-5940-A791-DDFB8560911F}" presName="composite" presStyleCnt="0"/>
      <dgm:spPr/>
    </dgm:pt>
    <dgm:pt modelId="{8D0E96AF-2D2B-AF44-B883-64153CC0F37A}" type="pres">
      <dgm:prSet presAssocID="{E7E9AE39-687C-5940-A791-DDFB8560911F}" presName="imagSh" presStyleLbl="bgImgPlace1" presStyleIdx="2" presStyleCnt="7" custLinFactNeighborX="-14239" custLinFactNeighborY="-36778"/>
      <dgm:spPr>
        <a:blipFill rotWithShape="1">
          <a:blip xmlns:r="http://schemas.openxmlformats.org/officeDocument/2006/relationships"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</dgm:pt>
    <dgm:pt modelId="{4FCC372C-B8CA-784A-B346-7FCBCE960ECA}" type="pres">
      <dgm:prSet presAssocID="{E7E9AE39-687C-5940-A791-DDFB8560911F}" presName="txNode" presStyleLbl="node1" presStyleIdx="2" presStyleCnt="7" custScaleX="15483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DC5D2BE-6F78-574A-A4AB-8957D92BA08E}" type="pres">
      <dgm:prSet presAssocID="{4C10ACAD-1DDF-8B45-9D38-827FB822952E}" presName="sibTrans" presStyleLbl="sibTrans2D1" presStyleIdx="2" presStyleCnt="6"/>
      <dgm:spPr/>
      <dgm:t>
        <a:bodyPr/>
        <a:lstStyle/>
        <a:p>
          <a:endParaRPr lang="cs-CZ"/>
        </a:p>
      </dgm:t>
    </dgm:pt>
    <dgm:pt modelId="{98DDA4CB-EEA0-FF47-BBC0-92038F3D655E}" type="pres">
      <dgm:prSet presAssocID="{4C10ACAD-1DDF-8B45-9D38-827FB822952E}" presName="connTx" presStyleLbl="sibTrans2D1" presStyleIdx="2" presStyleCnt="6"/>
      <dgm:spPr/>
      <dgm:t>
        <a:bodyPr/>
        <a:lstStyle/>
        <a:p>
          <a:endParaRPr lang="cs-CZ"/>
        </a:p>
      </dgm:t>
    </dgm:pt>
    <dgm:pt modelId="{21C30580-67DF-0C40-A6B0-BD564C16D143}" type="pres">
      <dgm:prSet presAssocID="{BC43349E-CB06-794E-9FB8-82B0AC3A2B08}" presName="composite" presStyleCnt="0"/>
      <dgm:spPr/>
    </dgm:pt>
    <dgm:pt modelId="{663BEBAC-53F4-6A45-9B3D-EC1ACAA68EFE}" type="pres">
      <dgm:prSet presAssocID="{BC43349E-CB06-794E-9FB8-82B0AC3A2B08}" presName="imagSh" presStyleLbl="bgImgPlace1" presStyleIdx="3" presStyleCnt="7" custAng="0" custLinFactNeighborX="-14239" custLinFactNeighborY="-28996"/>
      <dgm:spPr>
        <a:blipFill rotWithShape="1">
          <a:blip xmlns:r="http://schemas.openxmlformats.org/officeDocument/2006/relationships"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</dgm:pt>
    <dgm:pt modelId="{ECE8FB67-7EBB-4746-B961-F9209C26D1EE}" type="pres">
      <dgm:prSet presAssocID="{BC43349E-CB06-794E-9FB8-82B0AC3A2B08}" presName="txNode" presStyleLbl="node1" presStyleIdx="3" presStyleCnt="7" custScaleX="136118" custLinFactNeighborX="-12466" custLinFactNeighborY="22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2C53929-2F83-9046-BCCC-FBA634C9227C}" type="pres">
      <dgm:prSet presAssocID="{37337220-06D3-284B-ADAA-4928E0240C77}" presName="sibTrans" presStyleLbl="sibTrans2D1" presStyleIdx="3" presStyleCnt="6"/>
      <dgm:spPr/>
      <dgm:t>
        <a:bodyPr/>
        <a:lstStyle/>
        <a:p>
          <a:endParaRPr lang="cs-CZ"/>
        </a:p>
      </dgm:t>
    </dgm:pt>
    <dgm:pt modelId="{FE48AD6C-A76B-994E-B450-F2338E04CADC}" type="pres">
      <dgm:prSet presAssocID="{37337220-06D3-284B-ADAA-4928E0240C77}" presName="connTx" presStyleLbl="sibTrans2D1" presStyleIdx="3" presStyleCnt="6"/>
      <dgm:spPr/>
      <dgm:t>
        <a:bodyPr/>
        <a:lstStyle/>
        <a:p>
          <a:endParaRPr lang="cs-CZ"/>
        </a:p>
      </dgm:t>
    </dgm:pt>
    <dgm:pt modelId="{61952788-E06B-F540-8498-FB59440DD2AD}" type="pres">
      <dgm:prSet presAssocID="{20CAEABA-B5C5-904C-AE67-52629B5EFF20}" presName="composite" presStyleCnt="0"/>
      <dgm:spPr/>
    </dgm:pt>
    <dgm:pt modelId="{7AF3A99B-4066-984C-B971-6A5FAF2248EB}" type="pres">
      <dgm:prSet presAssocID="{20CAEABA-B5C5-904C-AE67-52629B5EFF20}" presName="imagSh" presStyleLbl="bgImgPlace1" presStyleIdx="4" presStyleCnt="7" custLinFactNeighborX="-14239" custLinFactNeighborY="-28996"/>
      <dgm:spPr>
        <a:blipFill rotWithShape="1">
          <a:blip xmlns:r="http://schemas.openxmlformats.org/officeDocument/2006/relationships"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</dgm:pt>
    <dgm:pt modelId="{7DD2CDDC-CDC6-4348-BE57-019C06FDEAD5}" type="pres">
      <dgm:prSet presAssocID="{20CAEABA-B5C5-904C-AE67-52629B5EFF20}" presName="txNode" presStyleLbl="node1" presStyleIdx="4" presStyleCnt="7" custScaleX="138459" custLinFactNeighborX="-23895" custLinFactNeighborY="273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A02F002-D59F-DA4A-B3FD-0EB480FD3BF7}" type="pres">
      <dgm:prSet presAssocID="{3D109BC6-A3E1-504A-8DC7-13E60B2E3527}" presName="sibTrans" presStyleLbl="sibTrans2D1" presStyleIdx="4" presStyleCnt="6"/>
      <dgm:spPr/>
      <dgm:t>
        <a:bodyPr/>
        <a:lstStyle/>
        <a:p>
          <a:endParaRPr lang="cs-CZ"/>
        </a:p>
      </dgm:t>
    </dgm:pt>
    <dgm:pt modelId="{6422013E-CEC2-584D-A3A9-2ABE235BE7DC}" type="pres">
      <dgm:prSet presAssocID="{3D109BC6-A3E1-504A-8DC7-13E60B2E3527}" presName="connTx" presStyleLbl="sibTrans2D1" presStyleIdx="4" presStyleCnt="6"/>
      <dgm:spPr/>
      <dgm:t>
        <a:bodyPr/>
        <a:lstStyle/>
        <a:p>
          <a:endParaRPr lang="cs-CZ"/>
        </a:p>
      </dgm:t>
    </dgm:pt>
    <dgm:pt modelId="{7C8412ED-9BE7-BA4A-B348-74DE872384F1}" type="pres">
      <dgm:prSet presAssocID="{B7ED2634-5B93-594B-847F-963DE257D8F0}" presName="composite" presStyleCnt="0"/>
      <dgm:spPr/>
    </dgm:pt>
    <dgm:pt modelId="{711DE715-8881-3F4B-81FF-5D70CE54E17A}" type="pres">
      <dgm:prSet presAssocID="{B7ED2634-5B93-594B-847F-963DE257D8F0}" presName="imagSh" presStyleLbl="bgImgPlace1" presStyleIdx="5" presStyleCnt="7" custLinFactNeighborX="-14239" custLinFactNeighborY="-28996"/>
      <dgm:spPr>
        <a:blipFill rotWithShape="1">
          <a:blip xmlns:r="http://schemas.openxmlformats.org/officeDocument/2006/relationships"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</dgm:pt>
    <dgm:pt modelId="{19ABD3FE-76BC-0349-B57B-5B5126688E25}" type="pres">
      <dgm:prSet presAssocID="{B7ED2634-5B93-594B-847F-963DE257D8F0}" presName="txNode" presStyleLbl="node1" presStyleIdx="5" presStyleCnt="7" custLinFactNeighborX="-24382" custLinFactNeighborY="81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C2D4DDF-9362-CD4B-B1F2-F3E05313F93C}" type="pres">
      <dgm:prSet presAssocID="{B912A536-ED25-0742-84CE-2313F98F7E55}" presName="sibTrans" presStyleLbl="sibTrans2D1" presStyleIdx="5" presStyleCnt="6"/>
      <dgm:spPr/>
      <dgm:t>
        <a:bodyPr/>
        <a:lstStyle/>
        <a:p>
          <a:endParaRPr lang="cs-CZ"/>
        </a:p>
      </dgm:t>
    </dgm:pt>
    <dgm:pt modelId="{1EC087CE-2170-3442-9283-DF41F475C371}" type="pres">
      <dgm:prSet presAssocID="{B912A536-ED25-0742-84CE-2313F98F7E55}" presName="connTx" presStyleLbl="sibTrans2D1" presStyleIdx="5" presStyleCnt="6"/>
      <dgm:spPr/>
      <dgm:t>
        <a:bodyPr/>
        <a:lstStyle/>
        <a:p>
          <a:endParaRPr lang="cs-CZ"/>
        </a:p>
      </dgm:t>
    </dgm:pt>
    <dgm:pt modelId="{27136411-934D-464F-AFDC-E25A102B7F70}" type="pres">
      <dgm:prSet presAssocID="{DDD3FA58-CAA0-774F-8D0D-1931611F8369}" presName="composite" presStyleCnt="0"/>
      <dgm:spPr/>
    </dgm:pt>
    <dgm:pt modelId="{D6098931-1849-6143-B4D8-37795FBF7A37}" type="pres">
      <dgm:prSet presAssocID="{DDD3FA58-CAA0-774F-8D0D-1931611F8369}" presName="imagSh" presStyleLbl="bgImgPlace1" presStyleIdx="6" presStyleCnt="7" custLinFactNeighborX="-14239" custLinFactNeighborY="-28996"/>
      <dgm:spPr>
        <a:blipFill rotWithShape="1">
          <a:blip xmlns:r="http://schemas.openxmlformats.org/officeDocument/2006/relationships"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</dgm:pt>
    <dgm:pt modelId="{6CCE439E-DE3A-074C-9AB1-EDFD9702D2BA}" type="pres">
      <dgm:prSet presAssocID="{DDD3FA58-CAA0-774F-8D0D-1931611F8369}" presName="txNode" presStyleLbl="node1" presStyleIdx="6" presStyleCnt="7" custScaleX="169638" custLinFactNeighborX="-28504" custLinFactNeighborY="716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59A04E80-E9E6-0143-BC71-424D5578CA72}" type="presOf" srcId="{2403274C-5A30-4E47-86A3-A98AEF681956}" destId="{9E4625B6-C367-744E-91B3-A3864D43FFDE}" srcOrd="0" destOrd="0" presId="urn:microsoft.com/office/officeart/2005/8/layout/hProcess10"/>
    <dgm:cxn modelId="{184AD915-A842-284A-A778-D7EBC639CC7A}" type="presOf" srcId="{7E31589E-0EB1-BD43-9C6B-2C206B6CE82F}" destId="{ED80BE9B-3CAF-194B-8A0D-7B3CB4F5577A}" srcOrd="0" destOrd="0" presId="urn:microsoft.com/office/officeart/2005/8/layout/hProcess10"/>
    <dgm:cxn modelId="{2274208E-80C8-B84A-987D-FCC6DA08AB57}" type="presOf" srcId="{2403274C-5A30-4E47-86A3-A98AEF681956}" destId="{4040F66E-47DD-384E-BD21-598915EB2B4D}" srcOrd="1" destOrd="0" presId="urn:microsoft.com/office/officeart/2005/8/layout/hProcess10"/>
    <dgm:cxn modelId="{5F3314A7-4B43-8540-A4C3-74E31108A8B5}" type="presOf" srcId="{37337220-06D3-284B-ADAA-4928E0240C77}" destId="{FE48AD6C-A76B-994E-B450-F2338E04CADC}" srcOrd="1" destOrd="0" presId="urn:microsoft.com/office/officeart/2005/8/layout/hProcess10"/>
    <dgm:cxn modelId="{CC5AF09D-BBC6-D846-BF4A-8C1AB284047C}" type="presOf" srcId="{30A4F474-62F7-7A45-AE51-9014FF385637}" destId="{42A2FA94-0851-BA44-A253-5CA4E5E1EA77}" srcOrd="0" destOrd="0" presId="urn:microsoft.com/office/officeart/2005/8/layout/hProcess10"/>
    <dgm:cxn modelId="{C22CCACC-78A7-D849-B136-A86286A8DF0C}" type="presOf" srcId="{87D0F5F9-2E48-3145-8BF5-9C08EF5ADBAF}" destId="{786E38F7-AB36-CF45-B743-5DD3AEB0A9A6}" srcOrd="1" destOrd="0" presId="urn:microsoft.com/office/officeart/2005/8/layout/hProcess10"/>
    <dgm:cxn modelId="{42AD8992-3243-274E-97A2-0DED3CEC9F6A}" srcId="{E3AF001A-EE01-0248-96A6-96F15A015B0A}" destId="{DDD3FA58-CAA0-774F-8D0D-1931611F8369}" srcOrd="6" destOrd="0" parTransId="{AD48C53A-5B9C-A74E-9989-D8CC11F7ADCD}" sibTransId="{014690A2-AE5E-D54B-AFFE-E32879EBED8D}"/>
    <dgm:cxn modelId="{7B34DCEA-F907-6542-9420-5D2B375ED265}" srcId="{E3AF001A-EE01-0248-96A6-96F15A015B0A}" destId="{E7E9AE39-687C-5940-A791-DDFB8560911F}" srcOrd="2" destOrd="0" parTransId="{8A761562-64E3-4D40-B4AB-1439295C348A}" sibTransId="{4C10ACAD-1DDF-8B45-9D38-827FB822952E}"/>
    <dgm:cxn modelId="{3EFB615A-8250-8D4F-9400-A1AAE0D92F79}" type="presOf" srcId="{B7ED2634-5B93-594B-847F-963DE257D8F0}" destId="{19ABD3FE-76BC-0349-B57B-5B5126688E25}" srcOrd="0" destOrd="0" presId="urn:microsoft.com/office/officeart/2005/8/layout/hProcess10"/>
    <dgm:cxn modelId="{6AD31B49-0E83-D247-A9D7-3E889FAB51D3}" type="presOf" srcId="{20CAEABA-B5C5-904C-AE67-52629B5EFF20}" destId="{7DD2CDDC-CDC6-4348-BE57-019C06FDEAD5}" srcOrd="0" destOrd="0" presId="urn:microsoft.com/office/officeart/2005/8/layout/hProcess10"/>
    <dgm:cxn modelId="{C742FF2D-5FE1-B841-B053-11EC7ABECC05}" type="presOf" srcId="{4C10ACAD-1DDF-8B45-9D38-827FB822952E}" destId="{7DC5D2BE-6F78-574A-A4AB-8957D92BA08E}" srcOrd="0" destOrd="0" presId="urn:microsoft.com/office/officeart/2005/8/layout/hProcess10"/>
    <dgm:cxn modelId="{550C5F2B-033F-A445-B230-DCAFCECD1F71}" type="presOf" srcId="{3D109BC6-A3E1-504A-8DC7-13E60B2E3527}" destId="{5A02F002-D59F-DA4A-B3FD-0EB480FD3BF7}" srcOrd="0" destOrd="0" presId="urn:microsoft.com/office/officeart/2005/8/layout/hProcess10"/>
    <dgm:cxn modelId="{9446DCF1-0E5A-BD4F-B9B0-89D293B04056}" type="presOf" srcId="{37337220-06D3-284B-ADAA-4928E0240C77}" destId="{12C53929-2F83-9046-BCCC-FBA634C9227C}" srcOrd="0" destOrd="0" presId="urn:microsoft.com/office/officeart/2005/8/layout/hProcess10"/>
    <dgm:cxn modelId="{EF6F78ED-0832-7842-B269-5D47FEDDD8E7}" srcId="{E3AF001A-EE01-0248-96A6-96F15A015B0A}" destId="{20CAEABA-B5C5-904C-AE67-52629B5EFF20}" srcOrd="4" destOrd="0" parTransId="{C4CF96E9-1017-2F41-AF98-D527BC9B42C8}" sibTransId="{3D109BC6-A3E1-504A-8DC7-13E60B2E3527}"/>
    <dgm:cxn modelId="{623B613A-DEBA-BB44-90D2-43A52A320A56}" srcId="{E3AF001A-EE01-0248-96A6-96F15A015B0A}" destId="{B7ED2634-5B93-594B-847F-963DE257D8F0}" srcOrd="5" destOrd="0" parTransId="{0208A310-E448-B14F-BC86-A01B5B00D30B}" sibTransId="{B912A536-ED25-0742-84CE-2313F98F7E55}"/>
    <dgm:cxn modelId="{D14D7D17-161C-3443-831A-EE8EE04B667E}" type="presOf" srcId="{B912A536-ED25-0742-84CE-2313F98F7E55}" destId="{1EC087CE-2170-3442-9283-DF41F475C371}" srcOrd="1" destOrd="0" presId="urn:microsoft.com/office/officeart/2005/8/layout/hProcess10"/>
    <dgm:cxn modelId="{07D08823-AFF1-B545-A2BC-0640FA3FC221}" type="presOf" srcId="{BC43349E-CB06-794E-9FB8-82B0AC3A2B08}" destId="{ECE8FB67-7EBB-4746-B961-F9209C26D1EE}" srcOrd="0" destOrd="0" presId="urn:microsoft.com/office/officeart/2005/8/layout/hProcess10"/>
    <dgm:cxn modelId="{DE404F1E-C99B-4C48-9482-36EE021BAE02}" type="presOf" srcId="{E3AF001A-EE01-0248-96A6-96F15A015B0A}" destId="{134D3E3A-A83E-A341-A56B-602D2F77B00F}" srcOrd="0" destOrd="0" presId="urn:microsoft.com/office/officeart/2005/8/layout/hProcess10"/>
    <dgm:cxn modelId="{294B67D5-4665-CE46-8EE6-4081400636F7}" type="presOf" srcId="{87D0F5F9-2E48-3145-8BF5-9C08EF5ADBAF}" destId="{5ED19CAB-071C-AE4C-BF0B-6CCD03A012A0}" srcOrd="0" destOrd="0" presId="urn:microsoft.com/office/officeart/2005/8/layout/hProcess10"/>
    <dgm:cxn modelId="{C10D6241-62EB-2C49-AF1E-6DCDCA241FAC}" type="presOf" srcId="{DDD3FA58-CAA0-774F-8D0D-1931611F8369}" destId="{6CCE439E-DE3A-074C-9AB1-EDFD9702D2BA}" srcOrd="0" destOrd="0" presId="urn:microsoft.com/office/officeart/2005/8/layout/hProcess10"/>
    <dgm:cxn modelId="{96D07D6D-0869-8849-9DA1-9E18D16B579C}" srcId="{E3AF001A-EE01-0248-96A6-96F15A015B0A}" destId="{BC43349E-CB06-794E-9FB8-82B0AC3A2B08}" srcOrd="3" destOrd="0" parTransId="{7B30674B-C7E6-D147-8C2E-F95B9D5FA1F0}" sibTransId="{37337220-06D3-284B-ADAA-4928E0240C77}"/>
    <dgm:cxn modelId="{2C7E1737-8582-6947-A6B1-94EA9BCCFA62}" srcId="{E3AF001A-EE01-0248-96A6-96F15A015B0A}" destId="{30A4F474-62F7-7A45-AE51-9014FF385637}" srcOrd="1" destOrd="0" parTransId="{6425F4FE-427A-1440-96B0-009362D7114E}" sibTransId="{2403274C-5A30-4E47-86A3-A98AEF681956}"/>
    <dgm:cxn modelId="{9495C0EF-FE32-6644-98D9-FE1F8E81C8BB}" srcId="{E3AF001A-EE01-0248-96A6-96F15A015B0A}" destId="{7E31589E-0EB1-BD43-9C6B-2C206B6CE82F}" srcOrd="0" destOrd="0" parTransId="{8D4EB1A6-479A-5140-9386-9AF9E58C20A6}" sibTransId="{87D0F5F9-2E48-3145-8BF5-9C08EF5ADBAF}"/>
    <dgm:cxn modelId="{186310AF-96E0-F744-90AC-805286183C7B}" type="presOf" srcId="{E7E9AE39-687C-5940-A791-DDFB8560911F}" destId="{4FCC372C-B8CA-784A-B346-7FCBCE960ECA}" srcOrd="0" destOrd="0" presId="urn:microsoft.com/office/officeart/2005/8/layout/hProcess10"/>
    <dgm:cxn modelId="{D695F4BA-8C88-1148-A2B5-5456E3062A36}" type="presOf" srcId="{3D109BC6-A3E1-504A-8DC7-13E60B2E3527}" destId="{6422013E-CEC2-584D-A3A9-2ABE235BE7DC}" srcOrd="1" destOrd="0" presId="urn:microsoft.com/office/officeart/2005/8/layout/hProcess10"/>
    <dgm:cxn modelId="{F2A8DC9A-4809-954D-8E2C-9C693ADAB76D}" type="presOf" srcId="{4C10ACAD-1DDF-8B45-9D38-827FB822952E}" destId="{98DDA4CB-EEA0-FF47-BBC0-92038F3D655E}" srcOrd="1" destOrd="0" presId="urn:microsoft.com/office/officeart/2005/8/layout/hProcess10"/>
    <dgm:cxn modelId="{1273D003-CE7B-F54D-957F-7111057CEE5A}" type="presOf" srcId="{B912A536-ED25-0742-84CE-2313F98F7E55}" destId="{AC2D4DDF-9362-CD4B-B1F2-F3E05313F93C}" srcOrd="0" destOrd="0" presId="urn:microsoft.com/office/officeart/2005/8/layout/hProcess10"/>
    <dgm:cxn modelId="{BBE7F9B3-BF34-5E45-8D1E-489BF3B89161}" type="presParOf" srcId="{134D3E3A-A83E-A341-A56B-602D2F77B00F}" destId="{7DD34EFE-BF26-5C4D-80F8-4970C75B2567}" srcOrd="0" destOrd="0" presId="urn:microsoft.com/office/officeart/2005/8/layout/hProcess10"/>
    <dgm:cxn modelId="{C86558A9-2DC3-F745-9CB4-B82BCC74632D}" type="presParOf" srcId="{7DD34EFE-BF26-5C4D-80F8-4970C75B2567}" destId="{05F3EE8C-E809-614F-860C-999F86152894}" srcOrd="0" destOrd="0" presId="urn:microsoft.com/office/officeart/2005/8/layout/hProcess10"/>
    <dgm:cxn modelId="{481600ED-553D-AE46-8421-EB77F565B91C}" type="presParOf" srcId="{7DD34EFE-BF26-5C4D-80F8-4970C75B2567}" destId="{ED80BE9B-3CAF-194B-8A0D-7B3CB4F5577A}" srcOrd="1" destOrd="0" presId="urn:microsoft.com/office/officeart/2005/8/layout/hProcess10"/>
    <dgm:cxn modelId="{78FCC71A-10F1-404A-9FE7-02CD00C09890}" type="presParOf" srcId="{134D3E3A-A83E-A341-A56B-602D2F77B00F}" destId="{5ED19CAB-071C-AE4C-BF0B-6CCD03A012A0}" srcOrd="1" destOrd="0" presId="urn:microsoft.com/office/officeart/2005/8/layout/hProcess10"/>
    <dgm:cxn modelId="{3D40ED9C-8D71-3B47-9C7B-D7DB7542D2BE}" type="presParOf" srcId="{5ED19CAB-071C-AE4C-BF0B-6CCD03A012A0}" destId="{786E38F7-AB36-CF45-B743-5DD3AEB0A9A6}" srcOrd="0" destOrd="0" presId="urn:microsoft.com/office/officeart/2005/8/layout/hProcess10"/>
    <dgm:cxn modelId="{29798C01-8E27-0D47-805C-95945EF74E46}" type="presParOf" srcId="{134D3E3A-A83E-A341-A56B-602D2F77B00F}" destId="{AE73A4DE-AB99-794C-A935-119A3893C544}" srcOrd="2" destOrd="0" presId="urn:microsoft.com/office/officeart/2005/8/layout/hProcess10"/>
    <dgm:cxn modelId="{BF66721D-BBF7-9945-8BD1-325CFB2EAFEF}" type="presParOf" srcId="{AE73A4DE-AB99-794C-A935-119A3893C544}" destId="{33EDFD6E-73CD-1D4F-996C-464A43CD58C0}" srcOrd="0" destOrd="0" presId="urn:microsoft.com/office/officeart/2005/8/layout/hProcess10"/>
    <dgm:cxn modelId="{3DAACA5E-1CAA-9E4A-B141-1969D496E053}" type="presParOf" srcId="{AE73A4DE-AB99-794C-A935-119A3893C544}" destId="{42A2FA94-0851-BA44-A253-5CA4E5E1EA77}" srcOrd="1" destOrd="0" presId="urn:microsoft.com/office/officeart/2005/8/layout/hProcess10"/>
    <dgm:cxn modelId="{FF750936-3639-0D4B-B4FD-B59CBA756CE2}" type="presParOf" srcId="{134D3E3A-A83E-A341-A56B-602D2F77B00F}" destId="{9E4625B6-C367-744E-91B3-A3864D43FFDE}" srcOrd="3" destOrd="0" presId="urn:microsoft.com/office/officeart/2005/8/layout/hProcess10"/>
    <dgm:cxn modelId="{FC23B45E-6A2F-B54B-AF64-25FB7B273D0A}" type="presParOf" srcId="{9E4625B6-C367-744E-91B3-A3864D43FFDE}" destId="{4040F66E-47DD-384E-BD21-598915EB2B4D}" srcOrd="0" destOrd="0" presId="urn:microsoft.com/office/officeart/2005/8/layout/hProcess10"/>
    <dgm:cxn modelId="{60DEB9D9-272E-3746-B40A-9C607867DD9D}" type="presParOf" srcId="{134D3E3A-A83E-A341-A56B-602D2F77B00F}" destId="{3064B6BD-4C1E-EF4B-AD59-E99C1D321104}" srcOrd="4" destOrd="0" presId="urn:microsoft.com/office/officeart/2005/8/layout/hProcess10"/>
    <dgm:cxn modelId="{476AB2BC-3425-A54B-B0D2-98A312BE14EB}" type="presParOf" srcId="{3064B6BD-4C1E-EF4B-AD59-E99C1D321104}" destId="{8D0E96AF-2D2B-AF44-B883-64153CC0F37A}" srcOrd="0" destOrd="0" presId="urn:microsoft.com/office/officeart/2005/8/layout/hProcess10"/>
    <dgm:cxn modelId="{25329BCC-7F00-F64E-9DAB-E7193B3112C5}" type="presParOf" srcId="{3064B6BD-4C1E-EF4B-AD59-E99C1D321104}" destId="{4FCC372C-B8CA-784A-B346-7FCBCE960ECA}" srcOrd="1" destOrd="0" presId="urn:microsoft.com/office/officeart/2005/8/layout/hProcess10"/>
    <dgm:cxn modelId="{ADD28BC8-3DDF-B049-B889-42BAA2740544}" type="presParOf" srcId="{134D3E3A-A83E-A341-A56B-602D2F77B00F}" destId="{7DC5D2BE-6F78-574A-A4AB-8957D92BA08E}" srcOrd="5" destOrd="0" presId="urn:microsoft.com/office/officeart/2005/8/layout/hProcess10"/>
    <dgm:cxn modelId="{FBF07024-5380-AE49-8784-4CF755A594E6}" type="presParOf" srcId="{7DC5D2BE-6F78-574A-A4AB-8957D92BA08E}" destId="{98DDA4CB-EEA0-FF47-BBC0-92038F3D655E}" srcOrd="0" destOrd="0" presId="urn:microsoft.com/office/officeart/2005/8/layout/hProcess10"/>
    <dgm:cxn modelId="{C5C2C120-C742-984B-A9AF-4030EAA20A5F}" type="presParOf" srcId="{134D3E3A-A83E-A341-A56B-602D2F77B00F}" destId="{21C30580-67DF-0C40-A6B0-BD564C16D143}" srcOrd="6" destOrd="0" presId="urn:microsoft.com/office/officeart/2005/8/layout/hProcess10"/>
    <dgm:cxn modelId="{132D9977-B03C-6F42-89CC-6A3FF61F286A}" type="presParOf" srcId="{21C30580-67DF-0C40-A6B0-BD564C16D143}" destId="{663BEBAC-53F4-6A45-9B3D-EC1ACAA68EFE}" srcOrd="0" destOrd="0" presId="urn:microsoft.com/office/officeart/2005/8/layout/hProcess10"/>
    <dgm:cxn modelId="{8E6092E8-9408-4343-8600-D9026D6484BC}" type="presParOf" srcId="{21C30580-67DF-0C40-A6B0-BD564C16D143}" destId="{ECE8FB67-7EBB-4746-B961-F9209C26D1EE}" srcOrd="1" destOrd="0" presId="urn:microsoft.com/office/officeart/2005/8/layout/hProcess10"/>
    <dgm:cxn modelId="{CFB0A2AA-F83E-694E-87C6-A2BCC7022EF5}" type="presParOf" srcId="{134D3E3A-A83E-A341-A56B-602D2F77B00F}" destId="{12C53929-2F83-9046-BCCC-FBA634C9227C}" srcOrd="7" destOrd="0" presId="urn:microsoft.com/office/officeart/2005/8/layout/hProcess10"/>
    <dgm:cxn modelId="{AB395B05-4D4F-2345-B7F1-F5183654C1A8}" type="presParOf" srcId="{12C53929-2F83-9046-BCCC-FBA634C9227C}" destId="{FE48AD6C-A76B-994E-B450-F2338E04CADC}" srcOrd="0" destOrd="0" presId="urn:microsoft.com/office/officeart/2005/8/layout/hProcess10"/>
    <dgm:cxn modelId="{7A98B907-568B-8B4B-9510-8BD03A46425F}" type="presParOf" srcId="{134D3E3A-A83E-A341-A56B-602D2F77B00F}" destId="{61952788-E06B-F540-8498-FB59440DD2AD}" srcOrd="8" destOrd="0" presId="urn:microsoft.com/office/officeart/2005/8/layout/hProcess10"/>
    <dgm:cxn modelId="{5B7164CC-8AFE-4B4D-8B31-F402406C7611}" type="presParOf" srcId="{61952788-E06B-F540-8498-FB59440DD2AD}" destId="{7AF3A99B-4066-984C-B971-6A5FAF2248EB}" srcOrd="0" destOrd="0" presId="urn:microsoft.com/office/officeart/2005/8/layout/hProcess10"/>
    <dgm:cxn modelId="{7F252FF8-A4FC-464D-8212-C524B7F922A1}" type="presParOf" srcId="{61952788-E06B-F540-8498-FB59440DD2AD}" destId="{7DD2CDDC-CDC6-4348-BE57-019C06FDEAD5}" srcOrd="1" destOrd="0" presId="urn:microsoft.com/office/officeart/2005/8/layout/hProcess10"/>
    <dgm:cxn modelId="{A685C2F7-8F59-0846-907B-FB9E302516C8}" type="presParOf" srcId="{134D3E3A-A83E-A341-A56B-602D2F77B00F}" destId="{5A02F002-D59F-DA4A-B3FD-0EB480FD3BF7}" srcOrd="9" destOrd="0" presId="urn:microsoft.com/office/officeart/2005/8/layout/hProcess10"/>
    <dgm:cxn modelId="{D132B8C5-4472-6B44-8B78-ABD0F2F65B5D}" type="presParOf" srcId="{5A02F002-D59F-DA4A-B3FD-0EB480FD3BF7}" destId="{6422013E-CEC2-584D-A3A9-2ABE235BE7DC}" srcOrd="0" destOrd="0" presId="urn:microsoft.com/office/officeart/2005/8/layout/hProcess10"/>
    <dgm:cxn modelId="{7C58D3B3-6FA2-4D45-A12A-CBB537B0493D}" type="presParOf" srcId="{134D3E3A-A83E-A341-A56B-602D2F77B00F}" destId="{7C8412ED-9BE7-BA4A-B348-74DE872384F1}" srcOrd="10" destOrd="0" presId="urn:microsoft.com/office/officeart/2005/8/layout/hProcess10"/>
    <dgm:cxn modelId="{89E4FBC5-A4C2-BA4F-AEA1-DD05F2AD999F}" type="presParOf" srcId="{7C8412ED-9BE7-BA4A-B348-74DE872384F1}" destId="{711DE715-8881-3F4B-81FF-5D70CE54E17A}" srcOrd="0" destOrd="0" presId="urn:microsoft.com/office/officeart/2005/8/layout/hProcess10"/>
    <dgm:cxn modelId="{0F737E6B-D4A4-6640-BDA5-00F2BB40167C}" type="presParOf" srcId="{7C8412ED-9BE7-BA4A-B348-74DE872384F1}" destId="{19ABD3FE-76BC-0349-B57B-5B5126688E25}" srcOrd="1" destOrd="0" presId="urn:microsoft.com/office/officeart/2005/8/layout/hProcess10"/>
    <dgm:cxn modelId="{5131CC3C-77CA-DF46-A6C5-B4E19C4F421B}" type="presParOf" srcId="{134D3E3A-A83E-A341-A56B-602D2F77B00F}" destId="{AC2D4DDF-9362-CD4B-B1F2-F3E05313F93C}" srcOrd="11" destOrd="0" presId="urn:microsoft.com/office/officeart/2005/8/layout/hProcess10"/>
    <dgm:cxn modelId="{B5771A9D-13E3-0846-8509-91BADEDA814D}" type="presParOf" srcId="{AC2D4DDF-9362-CD4B-B1F2-F3E05313F93C}" destId="{1EC087CE-2170-3442-9283-DF41F475C371}" srcOrd="0" destOrd="0" presId="urn:microsoft.com/office/officeart/2005/8/layout/hProcess10"/>
    <dgm:cxn modelId="{20830875-BF03-E64E-93E5-B98B4EC265F0}" type="presParOf" srcId="{134D3E3A-A83E-A341-A56B-602D2F77B00F}" destId="{27136411-934D-464F-AFDC-E25A102B7F70}" srcOrd="12" destOrd="0" presId="urn:microsoft.com/office/officeart/2005/8/layout/hProcess10"/>
    <dgm:cxn modelId="{740B7962-0886-384C-84BF-6E95DA0CBBD3}" type="presParOf" srcId="{27136411-934D-464F-AFDC-E25A102B7F70}" destId="{D6098931-1849-6143-B4D8-37795FBF7A37}" srcOrd="0" destOrd="0" presId="urn:microsoft.com/office/officeart/2005/8/layout/hProcess10"/>
    <dgm:cxn modelId="{FF44B870-A8D4-3740-AE5C-1330547AF8BC}" type="presParOf" srcId="{27136411-934D-464F-AFDC-E25A102B7F70}" destId="{6CCE439E-DE3A-074C-9AB1-EDFD9702D2BA}" srcOrd="1" destOrd="0" presId="urn:microsoft.com/office/officeart/2005/8/layout/hProcess10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9BCCDF-7D1D-7046-A894-6178BD853A31}">
      <dsp:nvSpPr>
        <dsp:cNvPr id="0" name=""/>
        <dsp:cNvSpPr/>
      </dsp:nvSpPr>
      <dsp:spPr>
        <a:xfrm>
          <a:off x="624" y="6219"/>
          <a:ext cx="1904204" cy="7616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>
              <a:solidFill>
                <a:schemeClr val="tx1"/>
              </a:solidFill>
            </a:rPr>
            <a:t>Ztráta stanovišť</a:t>
          </a:r>
          <a:endParaRPr lang="en-BE" sz="1600" kern="1200" dirty="0">
            <a:solidFill>
              <a:schemeClr val="tx1"/>
            </a:solidFill>
          </a:endParaRPr>
        </a:p>
      </dsp:txBody>
      <dsp:txXfrm>
        <a:off x="381465" y="6219"/>
        <a:ext cx="1142523" cy="761681"/>
      </dsp:txXfrm>
    </dsp:sp>
    <dsp:sp modelId="{9F490B3C-2F8D-354B-B650-9608652C6795}">
      <dsp:nvSpPr>
        <dsp:cNvPr id="0" name=""/>
        <dsp:cNvSpPr/>
      </dsp:nvSpPr>
      <dsp:spPr>
        <a:xfrm>
          <a:off x="1657281" y="70962"/>
          <a:ext cx="6661811" cy="63219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0" i="0" kern="1200" dirty="0"/>
            <a:t>Zničení hnízdních stanovišť např. odstranění </a:t>
          </a:r>
          <a:r>
            <a:rPr lang="cs-CZ" sz="1600" b="0" i="0" kern="1200" dirty="0" smtClean="0"/>
            <a:t>mezí a neproduktivních ploch</a:t>
          </a:r>
          <a:r>
            <a:rPr lang="en-US" sz="1600" b="0" i="0" kern="1200" dirty="0" smtClean="0"/>
            <a:t>, </a:t>
          </a:r>
          <a:r>
            <a:rPr lang="cs-CZ" sz="1600" b="0" i="0" kern="1200" dirty="0"/>
            <a:t>odvodnění mokřadů, kultivace půdy apod. </a:t>
          </a:r>
          <a:r>
            <a:rPr lang="en-US" sz="1600" b="0" i="0" kern="1200" dirty="0"/>
            <a:t> </a:t>
          </a:r>
          <a:endParaRPr lang="en-GB" sz="1600" kern="1200" dirty="0"/>
        </a:p>
      </dsp:txBody>
      <dsp:txXfrm>
        <a:off x="1973379" y="70962"/>
        <a:ext cx="6029616" cy="632195"/>
      </dsp:txXfrm>
    </dsp:sp>
    <dsp:sp modelId="{C382EF29-0168-0E4B-8DE6-7D15DAC90593}">
      <dsp:nvSpPr>
        <dsp:cNvPr id="0" name=""/>
        <dsp:cNvSpPr/>
      </dsp:nvSpPr>
      <dsp:spPr>
        <a:xfrm>
          <a:off x="624" y="874537"/>
          <a:ext cx="1904204" cy="7616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0" i="0" kern="1200" dirty="0">
              <a:solidFill>
                <a:schemeClr val="tx1"/>
              </a:solidFill>
            </a:rPr>
            <a:t>Vyčerpání zdrojů potravy</a:t>
          </a:r>
          <a:endParaRPr lang="en-BE" sz="1600" kern="1200" dirty="0">
            <a:solidFill>
              <a:schemeClr val="tx1"/>
            </a:solidFill>
          </a:endParaRPr>
        </a:p>
      </dsp:txBody>
      <dsp:txXfrm>
        <a:off x="381465" y="874537"/>
        <a:ext cx="1142523" cy="761681"/>
      </dsp:txXfrm>
    </dsp:sp>
    <dsp:sp modelId="{0D9A1E6D-AD57-6443-866D-207BC0C4B287}">
      <dsp:nvSpPr>
        <dsp:cNvPr id="0" name=""/>
        <dsp:cNvSpPr/>
      </dsp:nvSpPr>
      <dsp:spPr>
        <a:xfrm>
          <a:off x="1657281" y="939279"/>
          <a:ext cx="6661811" cy="63219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0" i="0" kern="1200" dirty="0"/>
            <a:t>Ztráta přirozených vlastností stanovišť, přílišné užívání pesticidů ničí vhodné zdroje rostlinné a hmyzí potravy</a:t>
          </a:r>
          <a:endParaRPr lang="en-BE" sz="1600" kern="1200" dirty="0"/>
        </a:p>
      </dsp:txBody>
      <dsp:txXfrm>
        <a:off x="1973379" y="939279"/>
        <a:ext cx="6029616" cy="632195"/>
      </dsp:txXfrm>
    </dsp:sp>
    <dsp:sp modelId="{537A69A6-8499-2F47-8FC2-02F8B0CE33C5}">
      <dsp:nvSpPr>
        <dsp:cNvPr id="0" name=""/>
        <dsp:cNvSpPr/>
      </dsp:nvSpPr>
      <dsp:spPr>
        <a:xfrm>
          <a:off x="624" y="1742854"/>
          <a:ext cx="1962168" cy="7616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0" i="0" kern="1200" dirty="0">
              <a:solidFill>
                <a:schemeClr val="tx1"/>
              </a:solidFill>
            </a:rPr>
            <a:t>Změna zemědělských postupů </a:t>
          </a:r>
          <a:endParaRPr lang="en-BE" sz="1400" kern="1200" dirty="0">
            <a:solidFill>
              <a:schemeClr val="tx1"/>
            </a:solidFill>
          </a:endParaRPr>
        </a:p>
      </dsp:txBody>
      <dsp:txXfrm>
        <a:off x="381465" y="1742854"/>
        <a:ext cx="1200487" cy="761681"/>
      </dsp:txXfrm>
    </dsp:sp>
    <dsp:sp modelId="{3FDB32B8-CA21-4245-BAC5-E1323620A35B}">
      <dsp:nvSpPr>
        <dsp:cNvPr id="0" name=""/>
        <dsp:cNvSpPr/>
      </dsp:nvSpPr>
      <dsp:spPr>
        <a:xfrm>
          <a:off x="1715245" y="1807597"/>
          <a:ext cx="6661811" cy="63219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/>
            <a:t> </a:t>
          </a:r>
          <a:r>
            <a:rPr lang="cs-CZ" sz="1600" b="0" i="0" kern="1200" dirty="0"/>
            <a:t>Dřívější setba, sklizeň v období hnízdění nebo s pomocí nevhodných strojů a metod, klimatická změna </a:t>
          </a:r>
          <a:endParaRPr lang="en-BE" sz="1600" kern="1200" dirty="0"/>
        </a:p>
      </dsp:txBody>
      <dsp:txXfrm>
        <a:off x="2031343" y="1807597"/>
        <a:ext cx="6029616" cy="632195"/>
      </dsp:txXfrm>
    </dsp:sp>
    <dsp:sp modelId="{75397C1E-F206-4942-B174-AD3669967196}">
      <dsp:nvSpPr>
        <dsp:cNvPr id="0" name=""/>
        <dsp:cNvSpPr/>
      </dsp:nvSpPr>
      <dsp:spPr>
        <a:xfrm>
          <a:off x="624" y="2611171"/>
          <a:ext cx="1904204" cy="7616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0" i="0" kern="1200" dirty="0">
              <a:solidFill>
                <a:schemeClr val="tx1"/>
              </a:solidFill>
            </a:rPr>
            <a:t>Ostatní hrozby </a:t>
          </a:r>
          <a:endParaRPr lang="en-BE" sz="1600" kern="1200" dirty="0">
            <a:solidFill>
              <a:schemeClr val="tx1"/>
            </a:solidFill>
          </a:endParaRPr>
        </a:p>
      </dsp:txBody>
      <dsp:txXfrm>
        <a:off x="381465" y="2611171"/>
        <a:ext cx="1142523" cy="761681"/>
      </dsp:txXfrm>
    </dsp:sp>
    <dsp:sp modelId="{BDFCCBFA-9CDD-F44C-8EEB-EFED1E495904}">
      <dsp:nvSpPr>
        <dsp:cNvPr id="0" name=""/>
        <dsp:cNvSpPr/>
      </dsp:nvSpPr>
      <dsp:spPr>
        <a:xfrm>
          <a:off x="1657281" y="2675914"/>
          <a:ext cx="6661811" cy="63219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0" i="0" kern="1200" dirty="0"/>
            <a:t>Trávení, oplocování, neudržitelný lov, ilegální zabíjení, znečištěním, invazní druhy, predace</a:t>
          </a:r>
          <a:endParaRPr lang="en-BE" sz="1600" kern="1200" dirty="0"/>
        </a:p>
      </dsp:txBody>
      <dsp:txXfrm>
        <a:off x="1973379" y="2675914"/>
        <a:ext cx="6029616" cy="6321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F3EE8C-E809-614F-860C-999F86152894}">
      <dsp:nvSpPr>
        <dsp:cNvPr id="0" name=""/>
        <dsp:cNvSpPr/>
      </dsp:nvSpPr>
      <dsp:spPr>
        <a:xfrm>
          <a:off x="343" y="433295"/>
          <a:ext cx="709364" cy="7093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80BE9B-3CAF-194B-8A0D-7B3CB4F5577A}">
      <dsp:nvSpPr>
        <dsp:cNvPr id="0" name=""/>
        <dsp:cNvSpPr/>
      </dsp:nvSpPr>
      <dsp:spPr>
        <a:xfrm>
          <a:off x="117197" y="1083003"/>
          <a:ext cx="709364" cy="709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kern="1200" dirty="0">
              <a:solidFill>
                <a:schemeClr val="tx1"/>
              </a:solidFill>
            </a:rPr>
            <a:t>Špatně zacílené</a:t>
          </a:r>
          <a:endParaRPr lang="en-BE" sz="1000" kern="1200" dirty="0">
            <a:solidFill>
              <a:schemeClr val="tx1"/>
            </a:solidFill>
          </a:endParaRPr>
        </a:p>
      </dsp:txBody>
      <dsp:txXfrm>
        <a:off x="137974" y="1103780"/>
        <a:ext cx="667810" cy="667810"/>
      </dsp:txXfrm>
    </dsp:sp>
    <dsp:sp modelId="{5ED19CAB-071C-AE4C-BF0B-6CCD03A012A0}">
      <dsp:nvSpPr>
        <dsp:cNvPr id="0" name=""/>
        <dsp:cNvSpPr/>
      </dsp:nvSpPr>
      <dsp:spPr>
        <a:xfrm rot="21498995">
          <a:off x="738062" y="671046"/>
          <a:ext cx="200288" cy="2054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738075" y="713021"/>
        <a:ext cx="140202" cy="123278"/>
      </dsp:txXfrm>
    </dsp:sp>
    <dsp:sp modelId="{33EDFD6E-73CD-1D4F-996C-464A43CD58C0}">
      <dsp:nvSpPr>
        <dsp:cNvPr id="0" name=""/>
        <dsp:cNvSpPr/>
      </dsp:nvSpPr>
      <dsp:spPr>
        <a:xfrm>
          <a:off x="954466" y="405254"/>
          <a:ext cx="709364" cy="7093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A2FA94-0851-BA44-A253-5CA4E5E1EA77}">
      <dsp:nvSpPr>
        <dsp:cNvPr id="0" name=""/>
        <dsp:cNvSpPr/>
      </dsp:nvSpPr>
      <dsp:spPr>
        <a:xfrm>
          <a:off x="1126360" y="1083003"/>
          <a:ext cx="890565" cy="709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b="0" i="0" kern="1200" dirty="0">
              <a:solidFill>
                <a:schemeClr val="tx1"/>
              </a:solidFill>
            </a:rPr>
            <a:t>Finančně neatraktivní</a:t>
          </a:r>
          <a:endParaRPr lang="en-BE" sz="1000" kern="1200" dirty="0">
            <a:solidFill>
              <a:schemeClr val="tx1"/>
            </a:solidFill>
          </a:endParaRPr>
        </a:p>
      </dsp:txBody>
      <dsp:txXfrm>
        <a:off x="1147137" y="1103780"/>
        <a:ext cx="849011" cy="667810"/>
      </dsp:txXfrm>
    </dsp:sp>
    <dsp:sp modelId="{9E4625B6-C367-744E-91B3-A3864D43FFDE}">
      <dsp:nvSpPr>
        <dsp:cNvPr id="0" name=""/>
        <dsp:cNvSpPr/>
      </dsp:nvSpPr>
      <dsp:spPr>
        <a:xfrm rot="21577105">
          <a:off x="1875939" y="670230"/>
          <a:ext cx="212115" cy="1704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kern="1200"/>
        </a:p>
      </dsp:txBody>
      <dsp:txXfrm>
        <a:off x="1875940" y="704490"/>
        <a:ext cx="160980" cy="102270"/>
      </dsp:txXfrm>
    </dsp:sp>
    <dsp:sp modelId="{8D0E96AF-2D2B-AF44-B883-64153CC0F37A}">
      <dsp:nvSpPr>
        <dsp:cNvPr id="0" name=""/>
        <dsp:cNvSpPr/>
      </dsp:nvSpPr>
      <dsp:spPr>
        <a:xfrm>
          <a:off x="2269862" y="396493"/>
          <a:ext cx="709364" cy="7093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CC372C-B8CA-784A-B346-7FCBCE960ECA}">
      <dsp:nvSpPr>
        <dsp:cNvPr id="0" name=""/>
        <dsp:cNvSpPr/>
      </dsp:nvSpPr>
      <dsp:spPr>
        <a:xfrm>
          <a:off x="2291845" y="1083003"/>
          <a:ext cx="1098366" cy="709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b="0" i="0" kern="1200" dirty="0">
              <a:solidFill>
                <a:schemeClr val="tx1"/>
              </a:solidFill>
            </a:rPr>
            <a:t>Nedostatečně rozšířené</a:t>
          </a:r>
          <a:endParaRPr lang="en-BE" sz="1000" kern="1200" dirty="0">
            <a:solidFill>
              <a:schemeClr val="tx1"/>
            </a:solidFill>
          </a:endParaRPr>
        </a:p>
      </dsp:txBody>
      <dsp:txXfrm>
        <a:off x="2312622" y="1103780"/>
        <a:ext cx="1056812" cy="667810"/>
      </dsp:txXfrm>
    </dsp:sp>
    <dsp:sp modelId="{7DC5D2BE-6F78-574A-A4AB-8957D92BA08E}">
      <dsp:nvSpPr>
        <dsp:cNvPr id="0" name=""/>
        <dsp:cNvSpPr/>
      </dsp:nvSpPr>
      <dsp:spPr>
        <a:xfrm rot="145123">
          <a:off x="3188267" y="694183"/>
          <a:ext cx="209320" cy="1704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kern="1200"/>
        </a:p>
      </dsp:txBody>
      <dsp:txXfrm>
        <a:off x="3188290" y="727194"/>
        <a:ext cx="158185" cy="102270"/>
      </dsp:txXfrm>
    </dsp:sp>
    <dsp:sp modelId="{663BEBAC-53F4-6A45-9B3D-EC1ACAA68EFE}">
      <dsp:nvSpPr>
        <dsp:cNvPr id="0" name=""/>
        <dsp:cNvSpPr/>
      </dsp:nvSpPr>
      <dsp:spPr>
        <a:xfrm>
          <a:off x="3576752" y="451696"/>
          <a:ext cx="709364" cy="7093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E8FB67-7EBB-4746-B961-F9209C26D1EE}">
      <dsp:nvSpPr>
        <dsp:cNvPr id="0" name=""/>
        <dsp:cNvSpPr/>
      </dsp:nvSpPr>
      <dsp:spPr>
        <a:xfrm>
          <a:off x="3576703" y="1084584"/>
          <a:ext cx="965573" cy="709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b="0" i="0" kern="1200" dirty="0">
              <a:solidFill>
                <a:schemeClr val="tx1"/>
              </a:solidFill>
            </a:rPr>
            <a:t>Krátkodobé</a:t>
          </a:r>
          <a:endParaRPr lang="en-BE" sz="1000" kern="1200" dirty="0">
            <a:solidFill>
              <a:schemeClr val="tx1"/>
            </a:solidFill>
          </a:endParaRPr>
        </a:p>
      </dsp:txBody>
      <dsp:txXfrm>
        <a:off x="3597480" y="1105361"/>
        <a:ext cx="924019" cy="667810"/>
      </dsp:txXfrm>
    </dsp:sp>
    <dsp:sp modelId="{12C53929-2F83-9046-BCCC-FBA634C9227C}">
      <dsp:nvSpPr>
        <dsp:cNvPr id="0" name=""/>
        <dsp:cNvSpPr/>
      </dsp:nvSpPr>
      <dsp:spPr>
        <a:xfrm>
          <a:off x="4474918" y="721153"/>
          <a:ext cx="188801" cy="1704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kern="1200"/>
        </a:p>
      </dsp:txBody>
      <dsp:txXfrm>
        <a:off x="4474918" y="755243"/>
        <a:ext cx="137666" cy="102270"/>
      </dsp:txXfrm>
    </dsp:sp>
    <dsp:sp modelId="{7AF3A99B-4066-984C-B971-6A5FAF2248EB}">
      <dsp:nvSpPr>
        <dsp:cNvPr id="0" name=""/>
        <dsp:cNvSpPr/>
      </dsp:nvSpPr>
      <dsp:spPr>
        <a:xfrm>
          <a:off x="4825548" y="451696"/>
          <a:ext cx="709364" cy="7093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D2CDDC-CDC6-4348-BE57-019C06FDEAD5}">
      <dsp:nvSpPr>
        <dsp:cNvPr id="0" name=""/>
        <dsp:cNvSpPr/>
      </dsp:nvSpPr>
      <dsp:spPr>
        <a:xfrm>
          <a:off x="4736123" y="1102389"/>
          <a:ext cx="982179" cy="709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kern="1200" dirty="0">
              <a:solidFill>
                <a:schemeClr val="tx1"/>
              </a:solidFill>
            </a:rPr>
            <a:t>Byrokratické</a:t>
          </a:r>
          <a:endParaRPr lang="en-BE" sz="1000" kern="1200" dirty="0">
            <a:solidFill>
              <a:schemeClr val="tx1"/>
            </a:solidFill>
          </a:endParaRPr>
        </a:p>
      </dsp:txBody>
      <dsp:txXfrm>
        <a:off x="4756900" y="1123166"/>
        <a:ext cx="940625" cy="667810"/>
      </dsp:txXfrm>
    </dsp:sp>
    <dsp:sp modelId="{5A02F002-D59F-DA4A-B3FD-0EB480FD3BF7}">
      <dsp:nvSpPr>
        <dsp:cNvPr id="0" name=""/>
        <dsp:cNvSpPr/>
      </dsp:nvSpPr>
      <dsp:spPr>
        <a:xfrm>
          <a:off x="5719295" y="721153"/>
          <a:ext cx="184381" cy="1704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kern="1200"/>
        </a:p>
      </dsp:txBody>
      <dsp:txXfrm>
        <a:off x="5719295" y="755243"/>
        <a:ext cx="133246" cy="102270"/>
      </dsp:txXfrm>
    </dsp:sp>
    <dsp:sp modelId="{711DE715-8881-3F4B-81FF-5D70CE54E17A}">
      <dsp:nvSpPr>
        <dsp:cNvPr id="0" name=""/>
        <dsp:cNvSpPr/>
      </dsp:nvSpPr>
      <dsp:spPr>
        <a:xfrm>
          <a:off x="6061719" y="451696"/>
          <a:ext cx="709364" cy="7093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ABD3FE-76BC-0349-B57B-5B5126688E25}">
      <dsp:nvSpPr>
        <dsp:cNvPr id="0" name=""/>
        <dsp:cNvSpPr/>
      </dsp:nvSpPr>
      <dsp:spPr>
        <a:xfrm>
          <a:off x="6105246" y="1140525"/>
          <a:ext cx="709364" cy="709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kern="1200" dirty="0">
              <a:solidFill>
                <a:schemeClr val="tx1"/>
              </a:solidFill>
            </a:rPr>
            <a:t>Bez výsledku</a:t>
          </a:r>
          <a:endParaRPr lang="en-BE" sz="1000" kern="1200" dirty="0">
            <a:solidFill>
              <a:schemeClr val="tx1"/>
            </a:solidFill>
          </a:endParaRPr>
        </a:p>
      </dsp:txBody>
      <dsp:txXfrm>
        <a:off x="6126023" y="1161302"/>
        <a:ext cx="667810" cy="667810"/>
      </dsp:txXfrm>
    </dsp:sp>
    <dsp:sp modelId="{AC2D4DDF-9362-CD4B-B1F2-F3E05313F93C}">
      <dsp:nvSpPr>
        <dsp:cNvPr id="0" name=""/>
        <dsp:cNvSpPr/>
      </dsp:nvSpPr>
      <dsp:spPr>
        <a:xfrm>
          <a:off x="6953754" y="721153"/>
          <a:ext cx="182669" cy="1704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kern="1200"/>
        </a:p>
      </dsp:txBody>
      <dsp:txXfrm>
        <a:off x="6953754" y="755243"/>
        <a:ext cx="131534" cy="102270"/>
      </dsp:txXfrm>
    </dsp:sp>
    <dsp:sp modelId="{D6098931-1849-6143-B4D8-37795FBF7A37}">
      <dsp:nvSpPr>
        <dsp:cNvPr id="0" name=""/>
        <dsp:cNvSpPr/>
      </dsp:nvSpPr>
      <dsp:spPr>
        <a:xfrm>
          <a:off x="7292998" y="451696"/>
          <a:ext cx="709364" cy="7093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CE439E-DE3A-074C-9AB1-EDFD9702D2BA}">
      <dsp:nvSpPr>
        <dsp:cNvPr id="0" name=""/>
        <dsp:cNvSpPr/>
      </dsp:nvSpPr>
      <dsp:spPr>
        <a:xfrm>
          <a:off x="7060291" y="1133793"/>
          <a:ext cx="1203352" cy="709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kern="1200" dirty="0">
              <a:solidFill>
                <a:schemeClr val="tx1"/>
              </a:solidFill>
            </a:rPr>
            <a:t>Špatně komunikované</a:t>
          </a:r>
          <a:endParaRPr lang="en-BE" sz="1000" kern="1200" dirty="0">
            <a:solidFill>
              <a:schemeClr val="tx1"/>
            </a:solidFill>
          </a:endParaRPr>
        </a:p>
      </dsp:txBody>
      <dsp:txXfrm>
        <a:off x="7081068" y="1154570"/>
        <a:ext cx="1161798" cy="6678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AE4EB-9401-3B4D-A217-EEB32165B791}" type="datetimeFigureOut">
              <a:rPr lang="de-DE" smtClean="0"/>
              <a:t>17.02.2022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1A914-838C-4E48-8E8C-9835575FDA2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423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2825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p:notes"/>
          <p:cNvSpPr txBox="1">
            <a:spLocks noGrp="1"/>
          </p:cNvSpPr>
          <p:nvPr>
            <p:ph type="body" idx="1"/>
          </p:nvPr>
        </p:nvSpPr>
        <p:spPr>
          <a:xfrm>
            <a:off x="686120" y="4341317"/>
            <a:ext cx="5488964" cy="41128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0612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F8CAE7D-3F0E-4651-ADE9-E9A3C153FA2F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84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330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F8CAE7D-3F0E-4651-ADE9-E9A3C153FA2F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84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685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F8CAE7D-3F0E-4651-ADE9-E9A3C153FA2F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84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822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F8CAE7D-3F0E-4651-ADE9-E9A3C153FA2F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84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039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F8CAE7D-3F0E-4651-ADE9-E9A3C153FA2F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84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628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F8CAE7D-3F0E-4651-ADE9-E9A3C153FA2F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84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048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F8CAE7D-3F0E-4651-ADE9-E9A3C153FA2F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84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28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F8CAE7D-3F0E-4651-ADE9-E9A3C153FA2F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84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291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F8CAE7D-3F0E-4651-ADE9-E9A3C153FA2F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84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8064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F8CAE7D-3F0E-4651-ADE9-E9A3C153FA2F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84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167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" indent="0">
              <a:buFont typeface="+mj-lt"/>
              <a:buNone/>
            </a:pPr>
            <a:r>
              <a:rPr lang="en-US" sz="900" b="1" dirty="0">
                <a:solidFill>
                  <a:srgbClr val="000000"/>
                </a:solidFill>
                <a:latin typeface="+mn-lt"/>
              </a:rPr>
              <a:t>Scope</a:t>
            </a:r>
          </a:p>
          <a:p>
            <a:pPr marL="1800" indent="0">
              <a:buFont typeface="+mj-lt"/>
              <a:buNone/>
            </a:pPr>
            <a:r>
              <a:rPr lang="en-US" sz="900" dirty="0">
                <a:solidFill>
                  <a:srgbClr val="000000"/>
                </a:solidFill>
                <a:latin typeface="+mn-lt"/>
              </a:rPr>
              <a:t>Focusing on 10 EU Member States </a:t>
            </a:r>
            <a:r>
              <a:rPr lang="en-US" sz="900" dirty="0">
                <a:solidFill>
                  <a:srgbClr val="000000"/>
                </a:solidFill>
              </a:rPr>
              <a:t>(</a:t>
            </a:r>
            <a:r>
              <a:rPr lang="en-IE" sz="900" dirty="0">
                <a:solidFill>
                  <a:srgbClr val="000000"/>
                </a:solidFill>
              </a:rPr>
              <a:t>AT, BG, CZ, DE, ES, FI, FR, HU, IT and PT) but spreading information among all EU27;</a:t>
            </a:r>
            <a:endParaRPr lang="en-US" sz="900" dirty="0">
              <a:solidFill>
                <a:srgbClr val="000000"/>
              </a:solidFill>
              <a:latin typeface="+mn-lt"/>
            </a:endParaRPr>
          </a:p>
          <a:p>
            <a:pPr marL="1800" indent="0">
              <a:buFont typeface="+mj-lt"/>
              <a:buNone/>
            </a:pPr>
            <a:r>
              <a:rPr lang="en-US" sz="900" dirty="0">
                <a:solidFill>
                  <a:srgbClr val="000000"/>
                </a:solidFill>
                <a:latin typeface="+mn-lt"/>
              </a:rPr>
              <a:t>Special efforts for cooperation with </a:t>
            </a:r>
            <a:r>
              <a:rPr lang="en-US" sz="900" dirty="0">
                <a:solidFill>
                  <a:schemeClr val="tx2"/>
                </a:solidFill>
                <a:latin typeface="+mn-lt"/>
              </a:rPr>
              <a:t>agricultural and environmental authorities, experts, and practitioners</a:t>
            </a:r>
            <a:r>
              <a:rPr lang="en-US" sz="900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 marL="1800" indent="0">
              <a:buFont typeface="+mj-lt"/>
              <a:buNone/>
            </a:pPr>
            <a:endParaRPr lang="en-US" sz="900" dirty="0">
              <a:solidFill>
                <a:srgbClr val="000000"/>
              </a:solidFill>
              <a:latin typeface="+mn-lt"/>
            </a:endParaRPr>
          </a:p>
          <a:p>
            <a:pPr marL="1800" indent="0">
              <a:buFont typeface="+mj-lt"/>
              <a:buNone/>
            </a:pPr>
            <a:r>
              <a:rPr lang="en-US" sz="900" b="1" dirty="0">
                <a:solidFill>
                  <a:srgbClr val="000000"/>
                </a:solidFill>
                <a:latin typeface="+mn-lt"/>
              </a:rPr>
              <a:t>GOAL</a:t>
            </a:r>
            <a:r>
              <a:rPr lang="en-US" sz="900" dirty="0">
                <a:solidFill>
                  <a:srgbClr val="000000"/>
                </a:solidFill>
                <a:latin typeface="+mn-lt"/>
              </a:rPr>
              <a:t>: To </a:t>
            </a:r>
            <a:r>
              <a:rPr lang="en-US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b</a:t>
            </a:r>
            <a:r>
              <a:rPr lang="en-US" sz="900" dirty="0">
                <a:solidFill>
                  <a:srgbClr val="000000"/>
                </a:solidFill>
                <a:effectLst/>
                <a:latin typeface="+mn-lt"/>
                <a:ea typeface="Arial" panose="020B0604020202020204" pitchFamily="34" charset="0"/>
              </a:rPr>
              <a:t>etter </a:t>
            </a:r>
            <a:r>
              <a:rPr lang="en-US" sz="900" dirty="0">
                <a:solidFill>
                  <a:srgbClr val="1B8A89"/>
                </a:solidFill>
                <a:effectLst/>
                <a:latin typeface="+mn-lt"/>
                <a:ea typeface="Arial" panose="020B0604020202020204" pitchFamily="34" charset="0"/>
              </a:rPr>
              <a:t>integrate bird conservation needs in farming practices.</a:t>
            </a:r>
          </a:p>
          <a:p>
            <a:pPr marL="1800" indent="0">
              <a:buFont typeface="+mj-lt"/>
              <a:buNone/>
            </a:pPr>
            <a:endParaRPr lang="en-US" sz="900" dirty="0">
              <a:solidFill>
                <a:srgbClr val="1B8A89"/>
              </a:solidFill>
              <a:effectLst/>
              <a:latin typeface="+mn-lt"/>
              <a:ea typeface="Arial" panose="020B0604020202020204" pitchFamily="34" charset="0"/>
            </a:endParaRPr>
          </a:p>
          <a:p>
            <a:pPr marL="1800" indent="0">
              <a:buFont typeface="+mj-lt"/>
              <a:buNone/>
            </a:pPr>
            <a:r>
              <a:rPr lang="en-US" sz="900" b="1" dirty="0">
                <a:solidFill>
                  <a:srgbClr val="1B8A89"/>
                </a:solidFill>
                <a:effectLst/>
                <a:latin typeface="+mn-lt"/>
                <a:ea typeface="Arial" panose="020B0604020202020204" pitchFamily="34" charset="0"/>
              </a:rPr>
              <a:t>Objectives:</a:t>
            </a:r>
            <a:endParaRPr lang="en-US" sz="900" b="1" dirty="0">
              <a:effectLst/>
              <a:latin typeface="+mn-lt"/>
              <a:ea typeface="Arial" panose="020B0604020202020204" pitchFamily="34" charset="0"/>
            </a:endParaRPr>
          </a:p>
          <a:p>
            <a:pPr marL="344700" indent="-342900">
              <a:buFont typeface="+mj-lt"/>
              <a:buAutoNum type="arabicPeriod"/>
            </a:pPr>
            <a:r>
              <a:rPr lang="en-US" sz="900" dirty="0">
                <a:solidFill>
                  <a:srgbClr val="000000"/>
                </a:solidFill>
                <a:effectLst/>
                <a:latin typeface="+mn-lt"/>
                <a:ea typeface="Arial" panose="020B0604020202020204" pitchFamily="34" charset="0"/>
              </a:rPr>
              <a:t>Review of available conservation science on farmland birds, </a:t>
            </a:r>
            <a:r>
              <a:rPr lang="en-US" sz="900" dirty="0">
                <a:solidFill>
                  <a:srgbClr val="1B8A89"/>
                </a:solidFill>
                <a:effectLst/>
                <a:latin typeface="+mn-lt"/>
                <a:ea typeface="Arial" panose="020B0604020202020204" pitchFamily="34" charset="0"/>
              </a:rPr>
              <a:t>identifying good management approaches</a:t>
            </a:r>
            <a:r>
              <a:rPr lang="en-US" sz="900" dirty="0">
                <a:solidFill>
                  <a:srgbClr val="000000"/>
                </a:solidFill>
                <a:effectLst/>
                <a:latin typeface="+mn-lt"/>
                <a:ea typeface="Arial" panose="020B0604020202020204" pitchFamily="34" charset="0"/>
              </a:rPr>
              <a:t> and </a:t>
            </a:r>
            <a:r>
              <a:rPr lang="en-US" sz="900" dirty="0">
                <a:solidFill>
                  <a:srgbClr val="1B8A89"/>
                </a:solidFill>
                <a:effectLst/>
                <a:latin typeface="+mn-lt"/>
                <a:ea typeface="Arial" panose="020B0604020202020204" pitchFamily="34" charset="0"/>
              </a:rPr>
              <a:t>understanding the drivers of success.</a:t>
            </a:r>
          </a:p>
          <a:p>
            <a:pPr marL="344700" indent="-342900">
              <a:buFont typeface="+mj-lt"/>
              <a:buAutoNum type="arabicPeriod"/>
            </a:pPr>
            <a:r>
              <a:rPr lang="en-US" sz="900" dirty="0">
                <a:solidFill>
                  <a:srgbClr val="1B8A89"/>
                </a:solidFill>
                <a:latin typeface="+mn-lt"/>
              </a:rPr>
              <a:t>Responding to the needs for good practice </a:t>
            </a:r>
            <a:r>
              <a:rPr lang="en-US" sz="900" dirty="0">
                <a:solidFill>
                  <a:srgbClr val="000000"/>
                </a:solidFill>
                <a:latin typeface="+mn-lt"/>
              </a:rPr>
              <a:t>of farmland bird conservation schemes</a:t>
            </a:r>
          </a:p>
          <a:p>
            <a:pPr marL="344700" indent="-342900">
              <a:buFont typeface="+mj-lt"/>
              <a:buAutoNum type="arabicPeriod"/>
            </a:pPr>
            <a:r>
              <a:rPr lang="en-US" sz="900" dirty="0">
                <a:solidFill>
                  <a:srgbClr val="000000"/>
                </a:solidFill>
                <a:latin typeface="+mn-lt"/>
              </a:rPr>
              <a:t>Making the results available to all 27 Member States </a:t>
            </a:r>
            <a:r>
              <a:rPr lang="en-US" sz="900" dirty="0">
                <a:solidFill>
                  <a:srgbClr val="000000"/>
                </a:solidFill>
                <a:ea typeface="Arial" panose="020B0604020202020204" pitchFamily="34" charset="0"/>
              </a:rPr>
              <a:t>in view of the next CAP cycle</a:t>
            </a:r>
            <a:endParaRPr lang="en-US" sz="900" dirty="0">
              <a:solidFill>
                <a:srgbClr val="000000"/>
              </a:solidFill>
              <a:latin typeface="+mn-lt"/>
            </a:endParaRPr>
          </a:p>
          <a:p>
            <a:pPr marL="344700" indent="-342900">
              <a:buFont typeface="+mj-lt"/>
              <a:buAutoNum type="arabicPeriod"/>
            </a:pPr>
            <a:endParaRPr lang="en-US" sz="900" dirty="0">
              <a:solidFill>
                <a:srgbClr val="1B8A89"/>
              </a:solidFill>
              <a:effectLst/>
              <a:latin typeface="+mn-lt"/>
              <a:ea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1A914-838C-4E48-8E8C-9835575FDA21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28994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F8CAE7D-3F0E-4651-ADE9-E9A3C153FA2F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84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8446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F8CAE7D-3F0E-4651-ADE9-E9A3C153FA2F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84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0728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F8CAE7D-3F0E-4651-ADE9-E9A3C153FA2F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84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9085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F8CAE7D-3F0E-4651-ADE9-E9A3C153FA2F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84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2615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F8CAE7D-3F0E-4651-ADE9-E9A3C153FA2F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84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0199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F8CAE7D-3F0E-4651-ADE9-E9A3C153FA2F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84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4153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F8CAE7D-3F0E-4651-ADE9-E9A3C153FA2F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84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6410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F8CAE7D-3F0E-4651-ADE9-E9A3C153FA2F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84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7012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52D84E2-242B-4529-AFF4-CA486D2988C1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43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911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850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In  addition to habitat loss and food decline many other threats also have an important impact and often act in combination with the previously described factors and/or take place on farmland.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1A914-838C-4E48-8E8C-9835575FDA21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194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2825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p:notes"/>
          <p:cNvSpPr txBox="1">
            <a:spLocks noGrp="1"/>
          </p:cNvSpPr>
          <p:nvPr>
            <p:ph type="body" idx="1"/>
          </p:nvPr>
        </p:nvSpPr>
        <p:spPr>
          <a:xfrm>
            <a:off x="686120" y="4341317"/>
            <a:ext cx="5488964" cy="41128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937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22607C5-C1F9-4BAC-BA4A-28377BCEE5E2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269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69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418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E59F27F-5436-4C64-8113-CB8C74734357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64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4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099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2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fld id="{14B8C7EF-5505-4B34-B71C-E9A23B252140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19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1239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627410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1A914-838C-4E48-8E8C-9835575FDA21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5363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F8CAE7D-3F0E-4651-ADE9-E9A3C153FA2F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84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349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hn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7493" y="3518830"/>
            <a:ext cx="8266331" cy="435464"/>
          </a:xfrm>
        </p:spPr>
        <p:txBody>
          <a:bodyPr anchor="t" anchorCtr="0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436960" y="3994670"/>
            <a:ext cx="5608036" cy="3475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hteck 7"/>
          <p:cNvSpPr/>
          <p:nvPr userDrawn="1"/>
        </p:nvSpPr>
        <p:spPr>
          <a:xfrm>
            <a:off x="0" y="0"/>
            <a:ext cx="9144000" cy="324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6746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yecatcher, 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C8B5-7E05-8645-9F0B-88F35640E36C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4487465" cy="5143500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4647138" y="569068"/>
            <a:ext cx="4056685" cy="69894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cap="all" baseline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6"/>
          </p:nvPr>
        </p:nvSpPr>
        <p:spPr>
          <a:xfrm>
            <a:off x="4647761" y="1453103"/>
            <a:ext cx="4056062" cy="31067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90800">
              <a:lnSpc>
                <a:spcPct val="110000"/>
              </a:lnSpc>
              <a:defRPr/>
            </a:lvl1pPr>
            <a:lvl2pPr marL="378000">
              <a:lnSpc>
                <a:spcPct val="110000"/>
              </a:lnSpc>
              <a:defRPr/>
            </a:lvl2pPr>
            <a:lvl3pPr marL="568800">
              <a:lnSpc>
                <a:spcPct val="110000"/>
              </a:lnSpc>
              <a:defRPr/>
            </a:lvl3pPr>
            <a:lvl4pPr marL="756000">
              <a:lnSpc>
                <a:spcPct val="110000"/>
              </a:lnSpc>
              <a:defRPr/>
            </a:lvl4pPr>
            <a:lvl5pPr marL="946800">
              <a:lnSpc>
                <a:spcPct val="110000"/>
              </a:lnSpc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487465" y="2120900"/>
            <a:ext cx="104400" cy="2832100"/>
          </a:xfrm>
          <a:prstGeom prst="rect">
            <a:avLst/>
          </a:prstGeom>
        </p:spPr>
        <p:txBody>
          <a:bodyPr vert="vert270" lIns="14400" tIns="14400" rIns="14400" bIns="1440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None/>
              <a:tabLst/>
              <a:defRPr sz="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lang="de-DE"/>
              <a:t>© Copyright …!!!!!!</a:t>
            </a:r>
            <a:endParaRPr lang="de-AT"/>
          </a:p>
          <a:p>
            <a:pPr lvl="0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59638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yecatcher &amp; nummerische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C8B5-7E05-8645-9F0B-88F35640E36C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487466" cy="5143500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4"/>
          </p:nvPr>
        </p:nvSpPr>
        <p:spPr>
          <a:xfrm>
            <a:off x="4647138" y="574516"/>
            <a:ext cx="4056686" cy="398532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000" indent="-342900">
              <a:lnSpc>
                <a:spcPct val="110000"/>
              </a:lnSpc>
              <a:spcBef>
                <a:spcPts val="900"/>
              </a:spcBef>
              <a:buFont typeface="+mj-lt"/>
              <a:buAutoNum type="arabicPeriod"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5" hasCustomPrompt="1"/>
          </p:nvPr>
        </p:nvSpPr>
        <p:spPr>
          <a:xfrm>
            <a:off x="4487863" y="1964530"/>
            <a:ext cx="104400" cy="2988469"/>
          </a:xfrm>
          <a:prstGeom prst="rect">
            <a:avLst/>
          </a:prstGeom>
        </p:spPr>
        <p:txBody>
          <a:bodyPr vert="vert270" lIns="14400" tIns="14400" rIns="14400" bIns="14400"/>
          <a:lstStyle>
            <a:lvl1pPr marL="0" indent="0">
              <a:buNone/>
              <a:defRPr sz="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/>
              <a:t>© Copyright …!!!!!!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69153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(nur Bild &amp; Copy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C8B5-7E05-8645-9F0B-88F35640E36C}" type="slidenum">
              <a:rPr lang="de-DE" smtClean="0"/>
              <a:t>‹#›</a:t>
            </a:fld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5826667" y="4783290"/>
            <a:ext cx="2877157" cy="151041"/>
          </a:xfrm>
          <a:prstGeom prst="rect">
            <a:avLst/>
          </a:prstGeom>
        </p:spPr>
        <p:txBody>
          <a:bodyPr wrap="none" lIns="13500" tIns="40500" rIns="13500" bIns="40500" anchor="ctr" anchorCtr="0"/>
          <a:lstStyle>
            <a:lvl1pPr marL="0" indent="0" algn="r">
              <a:buNone/>
              <a:defRPr sz="500">
                <a:solidFill>
                  <a:schemeClr val="tx1"/>
                </a:solidFill>
              </a:defRPr>
            </a:lvl1pPr>
          </a:lstStyle>
          <a:p>
            <a:pPr lvl="0"/>
            <a:r>
              <a:rPr lang="de-AT"/>
              <a:t>© Copyright ……!!!</a:t>
            </a:r>
          </a:p>
        </p:txBody>
      </p:sp>
    </p:spTree>
    <p:extLst>
      <p:ext uri="{BB962C8B-B14F-4D97-AF65-F5344CB8AC3E}">
        <p14:creationId xmlns:p14="http://schemas.microsoft.com/office/powerpoint/2010/main" val="327119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Fortsetz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C8B5-7E05-8645-9F0B-88F35640E36C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2431392" cy="5143500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2583998" y="569068"/>
            <a:ext cx="6119825" cy="69894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cap="all" baseline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6"/>
          </p:nvPr>
        </p:nvSpPr>
        <p:spPr>
          <a:xfrm>
            <a:off x="2583998" y="1452563"/>
            <a:ext cx="6119825" cy="3106737"/>
          </a:xfrm>
          <a:prstGeom prst="rect">
            <a:avLst/>
          </a:prstGeom>
        </p:spPr>
        <p:txBody>
          <a:bodyPr>
            <a:normAutofit/>
          </a:bodyPr>
          <a:lstStyle>
            <a:lvl1pPr marL="190800">
              <a:lnSpc>
                <a:spcPct val="110000"/>
              </a:lnSpc>
              <a:defRPr/>
            </a:lvl1pPr>
            <a:lvl2pPr marL="378000">
              <a:lnSpc>
                <a:spcPct val="110000"/>
              </a:lnSpc>
              <a:defRPr/>
            </a:lvl2pPr>
            <a:lvl3pPr marL="568800">
              <a:lnSpc>
                <a:spcPct val="110000"/>
              </a:lnSpc>
              <a:defRPr/>
            </a:lvl3pPr>
            <a:lvl4pPr marL="756000">
              <a:lnSpc>
                <a:spcPct val="110000"/>
              </a:lnSpc>
              <a:defRPr/>
            </a:lvl4pPr>
            <a:lvl5pPr marL="946800">
              <a:lnSpc>
                <a:spcPct val="110000"/>
              </a:lnSpc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431393" y="1638299"/>
            <a:ext cx="104400" cy="3314700"/>
          </a:xfrm>
          <a:prstGeom prst="rect">
            <a:avLst/>
          </a:prstGeom>
        </p:spPr>
        <p:txBody>
          <a:bodyPr vert="vert270" lIns="14400" tIns="14400" rIns="14400" bIns="14400"/>
          <a:lstStyle>
            <a:lvl1pPr marL="0" indent="0">
              <a:buNone/>
              <a:defRPr sz="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/>
              <a:t>© Copyright …!!!!!!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99620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C8B5-7E05-8645-9F0B-88F35640E36C}" type="slidenum">
              <a:rPr lang="de-DE" smtClean="0"/>
              <a:t>‹#›</a:t>
            </a:fld>
            <a:endParaRPr lang="de-DE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437493" y="569068"/>
            <a:ext cx="8266331" cy="69894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cap="all" baseline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8"/>
          </p:nvPr>
        </p:nvSpPr>
        <p:spPr>
          <a:xfrm>
            <a:off x="437493" y="1451371"/>
            <a:ext cx="8265976" cy="3107535"/>
          </a:xfrm>
          <a:prstGeom prst="rect">
            <a:avLst/>
          </a:prstGeom>
        </p:spPr>
        <p:txBody>
          <a:bodyPr lIns="72000" tIns="36000" rIns="72000" bIns="36000" anchor="t" anchorCtr="0">
            <a:normAutofit/>
          </a:bodyPr>
          <a:lstStyle>
            <a:lvl1pPr marL="0" indent="0">
              <a:buNone/>
              <a:defRPr/>
            </a:lvl1pPr>
          </a:lstStyle>
          <a:p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5168461" y="4558906"/>
            <a:ext cx="3535363" cy="151200"/>
          </a:xfrm>
          <a:prstGeom prst="rect">
            <a:avLst/>
          </a:prstGeom>
        </p:spPr>
        <p:txBody>
          <a:bodyPr lIns="14400" tIns="39600" rIns="14400" bIns="39600" anchor="ctr" anchorCtr="0"/>
          <a:lstStyle>
            <a:lvl1pPr marL="0" indent="0" algn="r">
              <a:buNone/>
              <a:defRPr sz="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/>
              <a:t>Quelle: …!!!!!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6106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7ED6C1A5-6D42-475B-B948-7A7B5B9F5ED4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Google Shape;15;p2"/>
          <p:cNvSpPr/>
          <p:nvPr/>
        </p:nvSpPr>
        <p:spPr>
          <a:xfrm>
            <a:off x="80200" y="4311325"/>
            <a:ext cx="3238500" cy="75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736709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1938A-AAFD-4D98-BD97-45A93BE9A659}" type="datetimeFigureOut">
              <a:rPr lang="en-GB" smtClean="0"/>
              <a:t>17/02/2022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6C1A5-6D42-475B-B948-7A7B5B9F5E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628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3DA14-D5D5-4BE0-BD89-0A53D72C0DD6}" type="datetimeFigureOut">
              <a:rPr lang="cs-CZ" smtClean="0"/>
              <a:t>17.02.2022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7CCB5-89F1-4262-948F-70D44FC82C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0178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hn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7493" y="3518830"/>
            <a:ext cx="8266331" cy="435464"/>
          </a:xfrm>
        </p:spPr>
        <p:txBody>
          <a:bodyPr anchor="t" anchorCtr="0"/>
          <a:lstStyle>
            <a:lvl1pPr>
              <a:defRPr cap="all" baseline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436960" y="3994670"/>
            <a:ext cx="5608036" cy="3475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cap="all" baseline="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Rechteck 7"/>
          <p:cNvSpPr/>
          <p:nvPr userDrawn="1"/>
        </p:nvSpPr>
        <p:spPr>
          <a:xfrm>
            <a:off x="0" y="0"/>
            <a:ext cx="9144000" cy="324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5782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7493" y="3518830"/>
            <a:ext cx="8266331" cy="435464"/>
          </a:xfrm>
        </p:spPr>
        <p:txBody>
          <a:bodyPr anchor="t" anchorCtr="0"/>
          <a:lstStyle>
            <a:lvl1pPr>
              <a:defRPr cap="all" baseline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436960" y="3994670"/>
            <a:ext cx="5613566" cy="3475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cap="all" baseline="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Bildplatzhalter 3"/>
          <p:cNvSpPr>
            <a:spLocks noGrp="1" noChangeAspect="1"/>
          </p:cNvSpPr>
          <p:nvPr>
            <p:ph type="pic" sz="quarter" idx="11"/>
          </p:nvPr>
        </p:nvSpPr>
        <p:spPr>
          <a:xfrm>
            <a:off x="0" y="0"/>
            <a:ext cx="9144000" cy="3240000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6667" y="3240000"/>
            <a:ext cx="2877157" cy="151041"/>
          </a:xfrm>
          <a:prstGeom prst="rect">
            <a:avLst/>
          </a:prstGeom>
        </p:spPr>
        <p:txBody>
          <a:bodyPr wrap="none" lIns="13500" tIns="40500" rIns="13500" bIns="40500" anchor="ctr" anchorCtr="0"/>
          <a:lstStyle>
            <a:lvl1pPr marL="0" indent="0" algn="r">
              <a:buNone/>
              <a:defRPr sz="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AT"/>
              <a:t>© Copyright ……!!!</a:t>
            </a:r>
          </a:p>
        </p:txBody>
      </p:sp>
    </p:spTree>
    <p:extLst>
      <p:ext uri="{BB962C8B-B14F-4D97-AF65-F5344CB8AC3E}">
        <p14:creationId xmlns:p14="http://schemas.microsoft.com/office/powerpoint/2010/main" val="1597894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7493" y="3518830"/>
            <a:ext cx="8266331" cy="435464"/>
          </a:xfrm>
        </p:spPr>
        <p:txBody>
          <a:bodyPr anchor="t" anchorCtr="0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436960" y="3994670"/>
            <a:ext cx="5613566" cy="3475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Bildplatzhalter 3"/>
          <p:cNvSpPr>
            <a:spLocks noGrp="1" noChangeAspect="1"/>
          </p:cNvSpPr>
          <p:nvPr>
            <p:ph type="pic" sz="quarter" idx="11"/>
          </p:nvPr>
        </p:nvSpPr>
        <p:spPr>
          <a:xfrm>
            <a:off x="0" y="0"/>
            <a:ext cx="9144000" cy="3240000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6667" y="3240000"/>
            <a:ext cx="2877157" cy="151041"/>
          </a:xfrm>
          <a:prstGeom prst="rect">
            <a:avLst/>
          </a:prstGeom>
        </p:spPr>
        <p:txBody>
          <a:bodyPr wrap="none" lIns="13500" tIns="40500" rIns="13500" bIns="40500" anchor="ctr" anchorCtr="0"/>
          <a:lstStyle>
            <a:lvl1pPr marL="0" indent="0" algn="r">
              <a:buNone/>
              <a:defRPr sz="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AT"/>
              <a:t>© Copyright ……!!!</a:t>
            </a:r>
          </a:p>
        </p:txBody>
      </p:sp>
    </p:spTree>
    <p:extLst>
      <p:ext uri="{BB962C8B-B14F-4D97-AF65-F5344CB8AC3E}">
        <p14:creationId xmlns:p14="http://schemas.microsoft.com/office/powerpoint/2010/main" val="1530925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Text (ein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 anchorCtr="0">
            <a:noAutofit/>
          </a:bodyPr>
          <a:lstStyle>
            <a:lvl1pPr>
              <a:defRPr cap="all" baseline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C8B5-7E05-8645-9F0B-88F35640E36C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6"/>
          </p:nvPr>
        </p:nvSpPr>
        <p:spPr>
          <a:xfrm>
            <a:off x="438150" y="1452563"/>
            <a:ext cx="8265674" cy="31067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90800">
              <a:lnSpc>
                <a:spcPct val="110000"/>
              </a:lnSpc>
              <a:defRPr/>
            </a:lvl1pPr>
            <a:lvl2pPr marL="378000">
              <a:lnSpc>
                <a:spcPct val="110000"/>
              </a:lnSpc>
              <a:defRPr/>
            </a:lvl2pPr>
            <a:lvl3pPr marL="568800">
              <a:lnSpc>
                <a:spcPct val="110000"/>
              </a:lnSpc>
              <a:defRPr/>
            </a:lvl3pPr>
            <a:lvl4pPr marL="756000">
              <a:lnSpc>
                <a:spcPct val="110000"/>
              </a:lnSpc>
              <a:defRPr/>
            </a:lvl4pPr>
            <a:lvl5pPr marL="946800">
              <a:lnSpc>
                <a:spcPct val="110000"/>
              </a:lnSpc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23316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63F14-7BF7-4363-83A5-1E24036C2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EC2900-B2EA-4141-AF00-EB03A64D0A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FFB27-2CB6-4089-979A-0C3F0FFCF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5B66-579D-4DBF-B3EE-1AE7DF6E574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D504F-F766-4248-BBF6-FA65F638D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9CDA6-AF21-40C5-BBC0-D360031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18E2-D357-4C91-884D-F57EFE810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4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CC211-38CA-4A6D-A832-226A986D8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4D020-EB6F-4FC1-BF15-3548ED369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15DD6-F019-45C9-B776-E544BC7B1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5B66-579D-4DBF-B3EE-1AE7DF6E574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2DBA1-A7F6-4C8C-9FB3-A57B1D2E2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C9E40-0D65-4DB5-957F-215373D78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18E2-D357-4C91-884D-F57EFE810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516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3A79A-6100-4616-BB1E-FD555BDC1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ED23C-D74C-439D-8FE7-7CC9FD745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17E8E-9E21-4868-B425-5770D0DC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5B66-579D-4DBF-B3EE-1AE7DF6E574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9E268-F9B2-4D73-B49D-336AA8261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64D31-5F9A-42A3-995C-57F1D0E3A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18E2-D357-4C91-884D-F57EFE810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849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24C4C-6754-4B56-B345-F8EC4CEF3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85AFF-7230-4354-873A-B220FD85F1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BEB3AD-FE68-4EC2-B64E-20C43ED57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611346-053D-4677-90BC-75701A169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5B66-579D-4DBF-B3EE-1AE7DF6E574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9E783A-0F64-4D37-A77A-B835F8B16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16589-738A-421F-AB92-E156469B3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18E2-D357-4C91-884D-F57EFE810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81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9BB24-E268-43E4-9DF9-ECA0D9D3C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362724-0C23-4445-9C41-C2BB2CD15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6238EA-EC54-4BFB-B6C8-1B25D2B24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9E025-929A-4103-AE2E-682B4D066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E9F0DB-00A2-403B-A2AE-2615BE6954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1393A8-3841-48A0-9EF7-0C2D1EE8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5B66-579D-4DBF-B3EE-1AE7DF6E574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736B7C-0BFE-4B06-989C-47E6C9549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A7636A-FF00-4303-9EBE-69653748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18E2-D357-4C91-884D-F57EFE810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569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5837B-F31C-41AF-BEDB-B53F743D7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770F98-537C-4AC5-A2A6-13269CE06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5B66-579D-4DBF-B3EE-1AE7DF6E574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5DAC17-DB93-45F3-B881-D7CFEDCCE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EE32B-A0B4-4AE2-8C63-C7DC272B7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18E2-D357-4C91-884D-F57EFE810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65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F1DAA4-49B8-4308-901A-72FF5B8E1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5B66-579D-4DBF-B3EE-1AE7DF6E574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7F4CB9-405A-44D7-B273-00C417D7A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F8280-AA58-412F-B828-946491541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18E2-D357-4C91-884D-F57EFE810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99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38455-0D83-4802-ACAA-04D44E0EE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C00BC-9033-4D38-B45B-34821F421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2B268B-0200-4E02-B37E-30185E333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C17DFD-613F-4E43-9D41-8C20945E2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5B66-579D-4DBF-B3EE-1AE7DF6E574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ED9739-3F57-4FA5-9752-014E33F3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FD9298-B535-43B3-82D7-1E45FF587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18E2-D357-4C91-884D-F57EFE810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79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6BB10-7414-41E9-8414-3C9757701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656C29-8582-4D97-9BF7-163BC2A77D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2FF96C-ACE0-4777-8F11-6FCFD9D0E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487C40-F830-4C55-9144-AC97B93E6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5B66-579D-4DBF-B3EE-1AE7DF6E574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E68811-6D2C-47E6-8C54-AA5CCCED1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E94A1C-294E-466D-AD31-DF8A225BA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18E2-D357-4C91-884D-F57EFE810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99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Text (ein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37493" y="569068"/>
            <a:ext cx="8266331" cy="69894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cap="all" baseline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C8B5-7E05-8645-9F0B-88F35640E36C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6"/>
          </p:nvPr>
        </p:nvSpPr>
        <p:spPr>
          <a:xfrm>
            <a:off x="438150" y="1452563"/>
            <a:ext cx="8265674" cy="31067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90800">
              <a:lnSpc>
                <a:spcPct val="110000"/>
              </a:lnSpc>
              <a:defRPr/>
            </a:lvl1pPr>
            <a:lvl2pPr marL="378000">
              <a:lnSpc>
                <a:spcPct val="110000"/>
              </a:lnSpc>
              <a:defRPr/>
            </a:lvl2pPr>
            <a:lvl3pPr marL="568800">
              <a:lnSpc>
                <a:spcPct val="110000"/>
              </a:lnSpc>
              <a:defRPr/>
            </a:lvl3pPr>
            <a:lvl4pPr marL="756000">
              <a:lnSpc>
                <a:spcPct val="110000"/>
              </a:lnSpc>
              <a:defRPr/>
            </a:lvl4pPr>
            <a:lvl5pPr marL="946800">
              <a:lnSpc>
                <a:spcPct val="110000"/>
              </a:lnSpc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949938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FA2E5-B098-4008-BC12-BA15B66E6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EEA089-18C4-4D4A-89AE-A8C228B9C7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F7F6F-6B85-4392-84E0-961250430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5B66-579D-4DBF-B3EE-1AE7DF6E574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19A49-B273-4612-8766-66B9416E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58768-DE6A-4429-999E-B6958480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18E2-D357-4C91-884D-F57EFE810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225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411009-58B4-4D9F-884F-88D385C4C8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CDB547-BB3B-4696-BCBA-7FFCC4421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1B082-3544-4717-853B-44F9D77B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95B66-579D-4DBF-B3EE-1AE7DF6E574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135B0-EBD6-4E64-83ED-6F51F7C02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C088B-EDF3-449C-8E43-F9C387346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18E2-D357-4C91-884D-F57EFE810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786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ohn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7494" y="3518830"/>
            <a:ext cx="8266331" cy="435464"/>
          </a:xfrm>
        </p:spPr>
        <p:txBody>
          <a:bodyPr anchor="t" anchorCtr="0"/>
          <a:lstStyle>
            <a:lvl1pPr>
              <a:defRPr cap="all" baseline="0"/>
            </a:lvl1pPr>
          </a:lstStyle>
          <a:p>
            <a:r>
              <a:rPr lang="en-GB"/>
              <a:t>Click to edit Master title style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436961" y="3994671"/>
            <a:ext cx="5608036" cy="3475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cap="all" baseline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Rechteck 7"/>
          <p:cNvSpPr/>
          <p:nvPr/>
        </p:nvSpPr>
        <p:spPr>
          <a:xfrm>
            <a:off x="0" y="0"/>
            <a:ext cx="9144000" cy="324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3669057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mi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7494" y="3518830"/>
            <a:ext cx="8266331" cy="435464"/>
          </a:xfrm>
        </p:spPr>
        <p:txBody>
          <a:bodyPr anchor="t" anchorCtr="0"/>
          <a:lstStyle>
            <a:lvl1pPr>
              <a:defRPr cap="all" baseline="0"/>
            </a:lvl1pPr>
          </a:lstStyle>
          <a:p>
            <a:r>
              <a:rPr lang="en-GB"/>
              <a:t>Click to edit Master title style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436960" y="3994671"/>
            <a:ext cx="5613566" cy="3475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cap="all" baseline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Bildplatzhalter 3"/>
          <p:cNvSpPr>
            <a:spLocks noGrp="1" noChangeAspect="1"/>
          </p:cNvSpPr>
          <p:nvPr>
            <p:ph type="pic" sz="quarter" idx="11"/>
          </p:nvPr>
        </p:nvSpPr>
        <p:spPr>
          <a:xfrm>
            <a:off x="0" y="0"/>
            <a:ext cx="9144000" cy="3240000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6668" y="3240001"/>
            <a:ext cx="2877157" cy="151041"/>
          </a:xfrm>
          <a:prstGeom prst="rect">
            <a:avLst/>
          </a:prstGeom>
        </p:spPr>
        <p:txBody>
          <a:bodyPr wrap="none" lIns="13500" tIns="40500" rIns="13500" bIns="40500" anchor="ctr" anchorCtr="0"/>
          <a:lstStyle>
            <a:lvl1pPr marL="0" indent="0" algn="r">
              <a:buNone/>
              <a:defRPr sz="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AT"/>
              <a:t>© Copyright ……!!!</a:t>
            </a:r>
          </a:p>
        </p:txBody>
      </p:sp>
    </p:spTree>
    <p:extLst>
      <p:ext uri="{BB962C8B-B14F-4D97-AF65-F5344CB8AC3E}">
        <p14:creationId xmlns:p14="http://schemas.microsoft.com/office/powerpoint/2010/main" val="25084775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Text (ein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 anchorCtr="0">
            <a:noAutofit/>
          </a:bodyPr>
          <a:lstStyle>
            <a:lvl1pPr>
              <a:defRPr cap="all" baseline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C8B5-7E05-8645-9F0B-88F35640E36C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6"/>
          </p:nvPr>
        </p:nvSpPr>
        <p:spPr>
          <a:xfrm>
            <a:off x="438151" y="1452563"/>
            <a:ext cx="8265674" cy="31067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90796">
              <a:lnSpc>
                <a:spcPct val="110000"/>
              </a:lnSpc>
              <a:defRPr/>
            </a:lvl1pPr>
            <a:lvl2pPr marL="377990">
              <a:lnSpc>
                <a:spcPct val="110000"/>
              </a:lnSpc>
              <a:defRPr/>
            </a:lvl2pPr>
            <a:lvl3pPr marL="568786">
              <a:lnSpc>
                <a:spcPct val="110000"/>
              </a:lnSpc>
              <a:defRPr/>
            </a:lvl3pPr>
            <a:lvl4pPr marL="755981">
              <a:lnSpc>
                <a:spcPct val="110000"/>
              </a:lnSpc>
              <a:defRPr/>
            </a:lvl4pPr>
            <a:lvl5pPr marL="946776">
              <a:lnSpc>
                <a:spcPct val="11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814580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Aufzählung (zwei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 anchorCtr="0">
            <a:noAutofit/>
          </a:bodyPr>
          <a:lstStyle>
            <a:lvl1pPr>
              <a:defRPr cap="all" baseline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C8B5-7E05-8645-9F0B-88F35640E36C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6"/>
          </p:nvPr>
        </p:nvSpPr>
        <p:spPr>
          <a:xfrm>
            <a:off x="438151" y="1452563"/>
            <a:ext cx="4056063" cy="31067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90796">
              <a:lnSpc>
                <a:spcPct val="110000"/>
              </a:lnSpc>
              <a:defRPr/>
            </a:lvl1pPr>
            <a:lvl2pPr marL="377990">
              <a:lnSpc>
                <a:spcPct val="110000"/>
              </a:lnSpc>
              <a:defRPr/>
            </a:lvl2pPr>
            <a:lvl3pPr marL="568786">
              <a:lnSpc>
                <a:spcPct val="110000"/>
              </a:lnSpc>
              <a:defRPr/>
            </a:lvl3pPr>
            <a:lvl4pPr marL="755981">
              <a:lnSpc>
                <a:spcPct val="110000"/>
              </a:lnSpc>
              <a:defRPr/>
            </a:lvl4pPr>
            <a:lvl5pPr marL="946776">
              <a:lnSpc>
                <a:spcPct val="11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AT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7"/>
          </p:nvPr>
        </p:nvSpPr>
        <p:spPr>
          <a:xfrm>
            <a:off x="4647761" y="1453103"/>
            <a:ext cx="4056063" cy="31067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90796">
              <a:lnSpc>
                <a:spcPct val="110000"/>
              </a:lnSpc>
              <a:defRPr/>
            </a:lvl1pPr>
            <a:lvl2pPr marL="377990">
              <a:lnSpc>
                <a:spcPct val="110000"/>
              </a:lnSpc>
              <a:defRPr/>
            </a:lvl2pPr>
            <a:lvl3pPr marL="568786">
              <a:lnSpc>
                <a:spcPct val="110000"/>
              </a:lnSpc>
              <a:defRPr/>
            </a:lvl3pPr>
            <a:lvl4pPr marL="755981">
              <a:lnSpc>
                <a:spcPct val="110000"/>
              </a:lnSpc>
              <a:defRPr/>
            </a:lvl4pPr>
            <a:lvl5pPr marL="946776">
              <a:lnSpc>
                <a:spcPct val="11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367767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Text ohne Aufzählung (zwei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 anchorCtr="0">
            <a:noAutofit/>
          </a:bodyPr>
          <a:lstStyle>
            <a:lvl1pPr>
              <a:defRPr cap="all" baseline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C8B5-7E05-8645-9F0B-88F35640E36C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38151" y="1452564"/>
            <a:ext cx="4056063" cy="3106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685783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rgbClr val="008080"/>
              </a:buClr>
              <a:buSzPct val="85000"/>
              <a:buFont typeface="Wingdings" panose="05000000000000000000" pitchFamily="2" charset="2"/>
              <a:buNone/>
              <a:tabLst/>
              <a:defRPr>
                <a:solidFill>
                  <a:schemeClr val="tx2"/>
                </a:solidFill>
              </a:defRPr>
            </a:lvl1pPr>
            <a:lvl2pPr marL="0" marR="0" indent="0" algn="l" defTabSz="685783" rtl="0" eaLnBrk="1" fontAlgn="auto" latinLnBrk="0" hangingPunct="1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008080"/>
              </a:buClr>
              <a:buSzPct val="85000"/>
              <a:buFont typeface="Wingdings" panose="05000000000000000000" pitchFamily="2" charset="2"/>
              <a:buNone/>
              <a:tabLst/>
              <a:defRPr/>
            </a:lvl2pPr>
            <a:lvl3pPr marL="668234" indent="0">
              <a:buNone/>
              <a:defRPr/>
            </a:lvl3pPr>
            <a:lvl4pPr marL="1011125" indent="0">
              <a:buNone/>
              <a:defRPr/>
            </a:lvl4pPr>
            <a:lvl5pPr marL="1354016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646614" y="1452564"/>
            <a:ext cx="4056063" cy="3106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685783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rgbClr val="008080"/>
              </a:buClr>
              <a:buSzPct val="85000"/>
              <a:buFont typeface="Wingdings" panose="05000000000000000000" pitchFamily="2" charset="2"/>
              <a:buNone/>
              <a:tabLst/>
              <a:defRPr>
                <a:solidFill>
                  <a:schemeClr val="tx2"/>
                </a:solidFill>
              </a:defRPr>
            </a:lvl1pPr>
            <a:lvl2pPr marL="0" marR="0" indent="0" algn="l" defTabSz="685783" rtl="0" eaLnBrk="1" fontAlgn="auto" latinLnBrk="0" hangingPunct="1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008080"/>
              </a:buClr>
              <a:buSzPct val="85000"/>
              <a:buFont typeface="Wingdings" panose="05000000000000000000" pitchFamily="2" charset="2"/>
              <a:buNone/>
              <a:tabLst/>
              <a:defRPr/>
            </a:lvl2pPr>
            <a:lvl3pPr marL="668234" indent="0">
              <a:buNone/>
              <a:defRPr/>
            </a:lvl3pPr>
            <a:lvl4pPr marL="1011125" indent="0">
              <a:buNone/>
              <a:defRPr/>
            </a:lvl4pPr>
            <a:lvl5pPr marL="1354016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1554887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Aufzählung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 anchorCtr="0">
            <a:noAutofit/>
          </a:bodyPr>
          <a:lstStyle>
            <a:lvl1pPr>
              <a:defRPr cap="all" baseline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C8B5-7E05-8645-9F0B-88F35640E36C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/>
          </p:nvPr>
        </p:nvSpPr>
        <p:spPr>
          <a:xfrm>
            <a:off x="4646614" y="1452563"/>
            <a:ext cx="4057211" cy="3107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de-AT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6"/>
          </p:nvPr>
        </p:nvSpPr>
        <p:spPr>
          <a:xfrm>
            <a:off x="438151" y="1452563"/>
            <a:ext cx="4056063" cy="31067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/>
            </a:lvl1pPr>
            <a:lvl2pPr marL="377990">
              <a:lnSpc>
                <a:spcPct val="110000"/>
              </a:lnSpc>
              <a:defRPr/>
            </a:lvl2pPr>
            <a:lvl3pPr marL="568786">
              <a:lnSpc>
                <a:spcPct val="110000"/>
              </a:lnSpc>
              <a:defRPr/>
            </a:lvl3pPr>
            <a:lvl4pPr marL="755981">
              <a:lnSpc>
                <a:spcPct val="110000"/>
              </a:lnSpc>
              <a:defRPr/>
            </a:lvl4pPr>
            <a:lvl5pPr marL="946776">
              <a:lnSpc>
                <a:spcPct val="11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646613" y="4559300"/>
            <a:ext cx="4057650" cy="151200"/>
          </a:xfrm>
          <a:prstGeom prst="rect">
            <a:avLst/>
          </a:prstGeom>
        </p:spPr>
        <p:txBody>
          <a:bodyPr lIns="14400" tIns="39600" rIns="14400" bIns="39600" anchor="ctr" anchorCtr="0"/>
          <a:lstStyle>
            <a:lvl1pPr marL="0" indent="0" algn="r">
              <a:buNone/>
              <a:defRPr sz="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/>
              <a:t>© Copyright …!!!!!!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84462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Text ohne Aufzählung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 anchorCtr="0">
            <a:noAutofit/>
          </a:bodyPr>
          <a:lstStyle>
            <a:lvl1pPr>
              <a:defRPr cap="all" baseline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C8B5-7E05-8645-9F0B-88F35640E36C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8"/>
          </p:nvPr>
        </p:nvSpPr>
        <p:spPr>
          <a:xfrm>
            <a:off x="4646614" y="1452564"/>
            <a:ext cx="4057211" cy="31063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de-AT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38151" y="1452564"/>
            <a:ext cx="4056063" cy="3106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685783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rgbClr val="008080"/>
              </a:buClr>
              <a:buSzPct val="85000"/>
              <a:buFont typeface="Wingdings" panose="05000000000000000000" pitchFamily="2" charset="2"/>
              <a:buNone/>
              <a:tabLst/>
              <a:defRPr>
                <a:solidFill>
                  <a:schemeClr val="tx2"/>
                </a:solidFill>
              </a:defRPr>
            </a:lvl1pPr>
            <a:lvl2pPr marL="0" marR="0" indent="0" algn="l" defTabSz="685783" rtl="0" eaLnBrk="1" fontAlgn="auto" latinLnBrk="0" hangingPunct="1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008080"/>
              </a:buClr>
              <a:buSzPct val="85000"/>
              <a:buFont typeface="Wingdings" panose="05000000000000000000" pitchFamily="2" charset="2"/>
              <a:buNone/>
              <a:tabLst/>
              <a:defRPr/>
            </a:lvl2pPr>
            <a:lvl3pPr marL="668234" indent="0">
              <a:buNone/>
              <a:defRPr/>
            </a:lvl3pPr>
            <a:lvl4pPr marL="1011125" indent="0">
              <a:buNone/>
              <a:defRPr/>
            </a:lvl4pPr>
            <a:lvl5pPr marL="1354016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646613" y="4559300"/>
            <a:ext cx="4057650" cy="151200"/>
          </a:xfrm>
          <a:prstGeom prst="rect">
            <a:avLst/>
          </a:prstGeom>
        </p:spPr>
        <p:txBody>
          <a:bodyPr lIns="14400" tIns="39600" rIns="14400" bIns="39600" anchor="ctr" anchorCtr="0"/>
          <a:lstStyle>
            <a:lvl1pPr marL="0" indent="0" algn="r">
              <a:buNone/>
              <a:defRPr sz="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/>
              <a:t>© Copyright …!!!!!!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187711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Bild &amp; Text (drei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 anchorCtr="0">
            <a:noAutofit/>
          </a:bodyPr>
          <a:lstStyle>
            <a:lvl1pPr>
              <a:defRPr cap="all" baseline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C8B5-7E05-8645-9F0B-88F35640E36C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4"/>
          </p:nvPr>
        </p:nvSpPr>
        <p:spPr>
          <a:xfrm>
            <a:off x="436960" y="1451851"/>
            <a:ext cx="2654100" cy="148113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6"/>
          </p:nvPr>
        </p:nvSpPr>
        <p:spPr>
          <a:xfrm>
            <a:off x="3243266" y="1451851"/>
            <a:ext cx="2654100" cy="148113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4" name="Bildplatzhalter 8"/>
          <p:cNvSpPr>
            <a:spLocks noGrp="1"/>
          </p:cNvSpPr>
          <p:nvPr>
            <p:ph type="pic" sz="quarter" idx="18"/>
          </p:nvPr>
        </p:nvSpPr>
        <p:spPr>
          <a:xfrm>
            <a:off x="6049571" y="1451851"/>
            <a:ext cx="2654100" cy="148113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4"/>
          </p:nvPr>
        </p:nvSpPr>
        <p:spPr>
          <a:xfrm>
            <a:off x="437493" y="3020439"/>
            <a:ext cx="2653567" cy="15394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>
                <a:solidFill>
                  <a:schemeClr val="tx2"/>
                </a:solidFill>
              </a:defRPr>
            </a:lvl1pPr>
            <a:lvl2pPr marL="190796">
              <a:lnSpc>
                <a:spcPct val="11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25"/>
          </p:nvPr>
        </p:nvSpPr>
        <p:spPr>
          <a:xfrm>
            <a:off x="3243267" y="3020439"/>
            <a:ext cx="2654100" cy="15394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>
                <a:solidFill>
                  <a:schemeClr val="tx2"/>
                </a:solidFill>
              </a:defRPr>
            </a:lvl1pPr>
            <a:lvl2pPr marL="190796">
              <a:lnSpc>
                <a:spcPct val="11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6"/>
          </p:nvPr>
        </p:nvSpPr>
        <p:spPr>
          <a:xfrm>
            <a:off x="6049571" y="3020439"/>
            <a:ext cx="2654253" cy="15394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>
                <a:solidFill>
                  <a:schemeClr val="tx2"/>
                </a:solidFill>
              </a:defRPr>
            </a:lvl1pPr>
            <a:lvl2pPr marL="190796">
              <a:lnSpc>
                <a:spcPct val="11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090863" y="1452564"/>
            <a:ext cx="104400" cy="1481137"/>
          </a:xfrm>
          <a:prstGeom prst="rect">
            <a:avLst/>
          </a:prstGeom>
        </p:spPr>
        <p:txBody>
          <a:bodyPr vert="vert270" lIns="14400" tIns="14400" rIns="14400" bIns="14400"/>
          <a:lstStyle>
            <a:lvl1pPr marL="0" indent="0" algn="l">
              <a:buNone/>
              <a:defRPr sz="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/>
              <a:t>© Copyright …!!!!!!</a:t>
            </a:r>
            <a:endParaRPr lang="de-AT"/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28" hasCustomPrompt="1"/>
          </p:nvPr>
        </p:nvSpPr>
        <p:spPr>
          <a:xfrm>
            <a:off x="5897366" y="1452564"/>
            <a:ext cx="104400" cy="1481137"/>
          </a:xfrm>
          <a:prstGeom prst="rect">
            <a:avLst/>
          </a:prstGeom>
        </p:spPr>
        <p:txBody>
          <a:bodyPr vert="vert270" lIns="14400" tIns="14400" rIns="14400" bIns="14400"/>
          <a:lstStyle>
            <a:lvl1pPr marL="0" indent="0" algn="l">
              <a:buNone/>
              <a:defRPr sz="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/>
              <a:t>© Copyright …!!!!!!</a:t>
            </a:r>
            <a:endParaRPr lang="de-AT"/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29" hasCustomPrompt="1"/>
          </p:nvPr>
        </p:nvSpPr>
        <p:spPr>
          <a:xfrm>
            <a:off x="8706725" y="1452564"/>
            <a:ext cx="104400" cy="1481137"/>
          </a:xfrm>
          <a:prstGeom prst="rect">
            <a:avLst/>
          </a:prstGeom>
        </p:spPr>
        <p:txBody>
          <a:bodyPr vert="vert270" lIns="14400" tIns="14400" rIns="14400" bIns="14400"/>
          <a:lstStyle>
            <a:lvl1pPr marL="0" indent="0" algn="l">
              <a:buNone/>
              <a:defRPr sz="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/>
              <a:t>© Copyright …!!!!!!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563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Aufzählung (zwei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37493" y="569068"/>
            <a:ext cx="8266331" cy="69894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cap="all" baseline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C8B5-7E05-8645-9F0B-88F35640E36C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6"/>
          </p:nvPr>
        </p:nvSpPr>
        <p:spPr>
          <a:xfrm>
            <a:off x="438150" y="1452563"/>
            <a:ext cx="4056063" cy="31067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90800">
              <a:lnSpc>
                <a:spcPct val="110000"/>
              </a:lnSpc>
              <a:defRPr/>
            </a:lvl1pPr>
            <a:lvl2pPr marL="378000">
              <a:lnSpc>
                <a:spcPct val="110000"/>
              </a:lnSpc>
              <a:defRPr/>
            </a:lvl2pPr>
            <a:lvl3pPr marL="568800">
              <a:lnSpc>
                <a:spcPct val="110000"/>
              </a:lnSpc>
              <a:defRPr/>
            </a:lvl3pPr>
            <a:lvl4pPr marL="756000">
              <a:lnSpc>
                <a:spcPct val="110000"/>
              </a:lnSpc>
              <a:defRPr/>
            </a:lvl4pPr>
            <a:lvl5pPr marL="946800">
              <a:lnSpc>
                <a:spcPct val="110000"/>
              </a:lnSpc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7"/>
          </p:nvPr>
        </p:nvSpPr>
        <p:spPr>
          <a:xfrm>
            <a:off x="4647761" y="1453103"/>
            <a:ext cx="4056063" cy="31067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90800">
              <a:lnSpc>
                <a:spcPct val="110000"/>
              </a:lnSpc>
              <a:defRPr/>
            </a:lvl1pPr>
            <a:lvl2pPr marL="378000">
              <a:lnSpc>
                <a:spcPct val="110000"/>
              </a:lnSpc>
              <a:defRPr/>
            </a:lvl2pPr>
            <a:lvl3pPr marL="568800">
              <a:lnSpc>
                <a:spcPct val="110000"/>
              </a:lnSpc>
              <a:defRPr/>
            </a:lvl3pPr>
            <a:lvl4pPr marL="756000">
              <a:lnSpc>
                <a:spcPct val="110000"/>
              </a:lnSpc>
              <a:defRPr/>
            </a:lvl4pPr>
            <a:lvl5pPr marL="946800">
              <a:lnSpc>
                <a:spcPct val="110000"/>
              </a:lnSpc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617064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Bild &amp; Thema (drei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 anchor="t" anchorCtr="0">
            <a:noAutofit/>
          </a:bodyPr>
          <a:lstStyle>
            <a:lvl1pPr>
              <a:defRPr cap="all" baseline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C8B5-7E05-8645-9F0B-88F35640E36C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22" name="Bildplatzhalter 8"/>
          <p:cNvSpPr>
            <a:spLocks noGrp="1"/>
          </p:cNvSpPr>
          <p:nvPr>
            <p:ph type="pic" sz="quarter" idx="14"/>
          </p:nvPr>
        </p:nvSpPr>
        <p:spPr>
          <a:xfrm>
            <a:off x="436960" y="1451851"/>
            <a:ext cx="2654100" cy="2308566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23" name="Bildplatzhalter 8"/>
          <p:cNvSpPr>
            <a:spLocks noGrp="1"/>
          </p:cNvSpPr>
          <p:nvPr>
            <p:ph type="pic" sz="quarter" idx="16"/>
          </p:nvPr>
        </p:nvSpPr>
        <p:spPr>
          <a:xfrm>
            <a:off x="3243266" y="1451851"/>
            <a:ext cx="2654100" cy="2308566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24" name="Bildplatzhalter 8"/>
          <p:cNvSpPr>
            <a:spLocks noGrp="1"/>
          </p:cNvSpPr>
          <p:nvPr>
            <p:ph type="pic" sz="quarter" idx="20"/>
          </p:nvPr>
        </p:nvSpPr>
        <p:spPr>
          <a:xfrm>
            <a:off x="6049571" y="1451851"/>
            <a:ext cx="2654100" cy="2308566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4"/>
          </p:nvPr>
        </p:nvSpPr>
        <p:spPr>
          <a:xfrm>
            <a:off x="437494" y="3967844"/>
            <a:ext cx="2653370" cy="59145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5"/>
          </p:nvPr>
        </p:nvSpPr>
        <p:spPr>
          <a:xfrm>
            <a:off x="3243997" y="3967844"/>
            <a:ext cx="2653370" cy="59145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6"/>
          </p:nvPr>
        </p:nvSpPr>
        <p:spPr>
          <a:xfrm>
            <a:off x="6050455" y="3967844"/>
            <a:ext cx="2653370" cy="59145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090863" y="1452564"/>
            <a:ext cx="104400" cy="2308225"/>
          </a:xfrm>
          <a:prstGeom prst="rect">
            <a:avLst/>
          </a:prstGeom>
        </p:spPr>
        <p:txBody>
          <a:bodyPr vert="vert270" lIns="14400" tIns="14400" rIns="14400" bIns="14400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tx2"/>
              </a:buClr>
              <a:buSzPct val="85000"/>
              <a:buFontTx/>
              <a:buNone/>
              <a:tabLst/>
              <a:defRPr sz="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/>
              <a:t>© Copyright …!!!!!!</a:t>
            </a:r>
            <a:endParaRPr lang="de-AT"/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28" hasCustomPrompt="1"/>
          </p:nvPr>
        </p:nvSpPr>
        <p:spPr>
          <a:xfrm>
            <a:off x="5897366" y="1452564"/>
            <a:ext cx="104400" cy="2308225"/>
          </a:xfrm>
          <a:prstGeom prst="rect">
            <a:avLst/>
          </a:prstGeom>
        </p:spPr>
        <p:txBody>
          <a:bodyPr vert="vert270" lIns="14400" tIns="14400" rIns="14400" bIns="14400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tx2"/>
              </a:buClr>
              <a:buSzPct val="85000"/>
              <a:buFontTx/>
              <a:buNone/>
              <a:tabLst/>
              <a:defRPr sz="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/>
              <a:t>© Copyright …!!!!!!</a:t>
            </a:r>
            <a:endParaRPr lang="de-AT"/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29" hasCustomPrompt="1"/>
          </p:nvPr>
        </p:nvSpPr>
        <p:spPr>
          <a:xfrm>
            <a:off x="8703671" y="1452564"/>
            <a:ext cx="104400" cy="2308225"/>
          </a:xfrm>
          <a:prstGeom prst="rect">
            <a:avLst/>
          </a:prstGeom>
        </p:spPr>
        <p:txBody>
          <a:bodyPr vert="vert270" lIns="14400" tIns="14400" rIns="14400" bIns="14400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tx2"/>
              </a:buClr>
              <a:buSzPct val="85000"/>
              <a:buFontTx/>
              <a:buNone/>
              <a:tabLst/>
              <a:defRPr sz="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/>
              <a:t>© Copyright …!!!!!!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519437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yecatcher, 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C8B5-7E05-8645-9F0B-88F35640E36C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2" y="0"/>
            <a:ext cx="4487465" cy="5143500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4647139" y="569068"/>
            <a:ext cx="4056685" cy="698948"/>
          </a:xfrm>
        </p:spPr>
        <p:txBody>
          <a:bodyPr lIns="0" tIns="0" rIns="0" bIns="0" anchor="t" anchorCtr="0">
            <a:noAutofit/>
          </a:bodyPr>
          <a:lstStyle>
            <a:lvl1pPr>
              <a:defRPr cap="all" baseline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6"/>
          </p:nvPr>
        </p:nvSpPr>
        <p:spPr>
          <a:xfrm>
            <a:off x="4647762" y="1453103"/>
            <a:ext cx="4056062" cy="31067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90796">
              <a:lnSpc>
                <a:spcPct val="110000"/>
              </a:lnSpc>
              <a:defRPr/>
            </a:lvl1pPr>
            <a:lvl2pPr marL="377990">
              <a:lnSpc>
                <a:spcPct val="110000"/>
              </a:lnSpc>
              <a:defRPr/>
            </a:lvl2pPr>
            <a:lvl3pPr marL="568786">
              <a:lnSpc>
                <a:spcPct val="110000"/>
              </a:lnSpc>
              <a:defRPr/>
            </a:lvl3pPr>
            <a:lvl4pPr marL="755981">
              <a:lnSpc>
                <a:spcPct val="110000"/>
              </a:lnSpc>
              <a:defRPr/>
            </a:lvl4pPr>
            <a:lvl5pPr marL="946776">
              <a:lnSpc>
                <a:spcPct val="11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487465" y="2120901"/>
            <a:ext cx="104400" cy="2832100"/>
          </a:xfrm>
          <a:prstGeom prst="rect">
            <a:avLst/>
          </a:prstGeom>
        </p:spPr>
        <p:txBody>
          <a:bodyPr vert="vert270" lIns="14400" tIns="14400" rIns="14400" bIns="14400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None/>
              <a:tabLst/>
              <a:defRPr sz="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lang="de-DE"/>
              <a:t>© Copyright …!!!!!!</a:t>
            </a:r>
            <a:endParaRPr lang="de-AT"/>
          </a:p>
          <a:p>
            <a:pPr lvl="0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374654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yecatcher &amp; nummerische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C8B5-7E05-8645-9F0B-88F35640E36C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487466" cy="5143500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4"/>
          </p:nvPr>
        </p:nvSpPr>
        <p:spPr>
          <a:xfrm>
            <a:off x="4647138" y="574517"/>
            <a:ext cx="4056686" cy="398532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1992" indent="-342892">
              <a:lnSpc>
                <a:spcPct val="110000"/>
              </a:lnSpc>
              <a:spcBef>
                <a:spcPts val="900"/>
              </a:spcBef>
              <a:buFont typeface="+mj-lt"/>
              <a:buAutoNum type="arabicPeriod"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5" hasCustomPrompt="1"/>
          </p:nvPr>
        </p:nvSpPr>
        <p:spPr>
          <a:xfrm>
            <a:off x="4487863" y="1964531"/>
            <a:ext cx="104400" cy="2988469"/>
          </a:xfrm>
          <a:prstGeom prst="rect">
            <a:avLst/>
          </a:prstGeom>
        </p:spPr>
        <p:txBody>
          <a:bodyPr vert="vert270" lIns="14400" tIns="14400" rIns="14400" bIns="14400"/>
          <a:lstStyle>
            <a:lvl1pPr marL="0" indent="0">
              <a:buNone/>
              <a:defRPr sz="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/>
              <a:t>© Copyright …!!!!!!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570441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(nur Bild &amp; Copy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C8B5-7E05-8645-9F0B-88F35640E36C}" type="slidenum">
              <a:rPr lang="de-DE" smtClean="0"/>
              <a:t>‹#›</a:t>
            </a:fld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5826668" y="4783291"/>
            <a:ext cx="2877157" cy="151041"/>
          </a:xfrm>
          <a:prstGeom prst="rect">
            <a:avLst/>
          </a:prstGeom>
        </p:spPr>
        <p:txBody>
          <a:bodyPr wrap="none" lIns="13500" tIns="40500" rIns="13500" bIns="40500" anchor="ctr" anchorCtr="0"/>
          <a:lstStyle>
            <a:lvl1pPr marL="0" indent="0" algn="r">
              <a:buNone/>
              <a:defRPr sz="500">
                <a:solidFill>
                  <a:schemeClr val="tx1"/>
                </a:solidFill>
              </a:defRPr>
            </a:lvl1pPr>
          </a:lstStyle>
          <a:p>
            <a:pPr lvl="0"/>
            <a:r>
              <a:rPr lang="de-AT"/>
              <a:t>© Copyright ……!!!</a:t>
            </a:r>
          </a:p>
        </p:txBody>
      </p:sp>
    </p:spTree>
    <p:extLst>
      <p:ext uri="{BB962C8B-B14F-4D97-AF65-F5344CB8AC3E}">
        <p14:creationId xmlns:p14="http://schemas.microsoft.com/office/powerpoint/2010/main" val="12712135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Fortsetz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C8B5-7E05-8645-9F0B-88F35640E36C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2431392" cy="5143500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2583999" y="569068"/>
            <a:ext cx="6119825" cy="698948"/>
          </a:xfrm>
        </p:spPr>
        <p:txBody>
          <a:bodyPr lIns="0" tIns="0" rIns="0" bIns="0" anchor="t" anchorCtr="0">
            <a:noAutofit/>
          </a:bodyPr>
          <a:lstStyle>
            <a:lvl1pPr>
              <a:defRPr cap="all" baseline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6"/>
          </p:nvPr>
        </p:nvSpPr>
        <p:spPr>
          <a:xfrm>
            <a:off x="2583999" y="1452563"/>
            <a:ext cx="6119825" cy="3106737"/>
          </a:xfrm>
          <a:prstGeom prst="rect">
            <a:avLst/>
          </a:prstGeom>
        </p:spPr>
        <p:txBody>
          <a:bodyPr>
            <a:normAutofit/>
          </a:bodyPr>
          <a:lstStyle>
            <a:lvl1pPr marL="190796">
              <a:lnSpc>
                <a:spcPct val="110000"/>
              </a:lnSpc>
              <a:defRPr/>
            </a:lvl1pPr>
            <a:lvl2pPr marL="377990">
              <a:lnSpc>
                <a:spcPct val="110000"/>
              </a:lnSpc>
              <a:defRPr/>
            </a:lvl2pPr>
            <a:lvl3pPr marL="568786">
              <a:lnSpc>
                <a:spcPct val="110000"/>
              </a:lnSpc>
              <a:defRPr/>
            </a:lvl3pPr>
            <a:lvl4pPr marL="755981">
              <a:lnSpc>
                <a:spcPct val="110000"/>
              </a:lnSpc>
              <a:defRPr/>
            </a:lvl4pPr>
            <a:lvl5pPr marL="946776">
              <a:lnSpc>
                <a:spcPct val="11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431393" y="1638299"/>
            <a:ext cx="104400" cy="3314700"/>
          </a:xfrm>
          <a:prstGeom prst="rect">
            <a:avLst/>
          </a:prstGeom>
        </p:spPr>
        <p:txBody>
          <a:bodyPr vert="vert270" lIns="14400" tIns="14400" rIns="14400" bIns="14400"/>
          <a:lstStyle>
            <a:lvl1pPr marL="0" indent="0">
              <a:buNone/>
              <a:defRPr sz="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/>
              <a:t>© Copyright …!!!!!!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615577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C8B5-7E05-8645-9F0B-88F35640E36C}" type="slidenum">
              <a:rPr lang="de-DE" smtClean="0"/>
              <a:t>‹#›</a:t>
            </a:fld>
            <a:endParaRPr lang="de-DE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437494" y="569068"/>
            <a:ext cx="8266331" cy="698948"/>
          </a:xfrm>
        </p:spPr>
        <p:txBody>
          <a:bodyPr lIns="0" tIns="0" rIns="0" bIns="0" anchor="t" anchorCtr="0">
            <a:noAutofit/>
          </a:bodyPr>
          <a:lstStyle>
            <a:lvl1pPr>
              <a:defRPr cap="all" baseline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8"/>
          </p:nvPr>
        </p:nvSpPr>
        <p:spPr>
          <a:xfrm>
            <a:off x="437493" y="1451372"/>
            <a:ext cx="8265976" cy="3107535"/>
          </a:xfrm>
          <a:prstGeom prst="rect">
            <a:avLst/>
          </a:prstGeom>
        </p:spPr>
        <p:txBody>
          <a:bodyPr lIns="72000" tIns="36000" rIns="72000" bIns="36000" anchor="t" anchorCtr="0"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GB"/>
              <a:t>Click icon to add table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5168462" y="4558906"/>
            <a:ext cx="3535363" cy="151200"/>
          </a:xfrm>
          <a:prstGeom prst="rect">
            <a:avLst/>
          </a:prstGeom>
        </p:spPr>
        <p:txBody>
          <a:bodyPr lIns="14400" tIns="39600" rIns="14400" bIns="39600" anchor="ctr" anchorCtr="0"/>
          <a:lstStyle>
            <a:lvl1pPr marL="0" indent="0" algn="r">
              <a:buNone/>
              <a:defRPr sz="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/>
              <a:t>Quelle: …!!!!!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75284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Text ohne Aufzählung (zwei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37493" y="569068"/>
            <a:ext cx="8266331" cy="69894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cap="all" baseline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C8B5-7E05-8645-9F0B-88F35640E36C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38150" y="1452563"/>
            <a:ext cx="4056063" cy="3106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rgbClr val="008080"/>
              </a:buClr>
              <a:buSzPct val="85000"/>
              <a:buFont typeface="Wingdings" panose="05000000000000000000" pitchFamily="2" charset="2"/>
              <a:buNone/>
              <a:tabLst/>
              <a:defRPr>
                <a:solidFill>
                  <a:schemeClr val="tx2"/>
                </a:solidFill>
              </a:defRPr>
            </a:lvl1pPr>
            <a:lvl2pPr marL="0" marR="0" indent="0" algn="l" defTabSz="685800" rtl="0" eaLnBrk="1" fontAlgn="auto" latinLnBrk="0" hangingPunct="1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008080"/>
              </a:buClr>
              <a:buSzPct val="85000"/>
              <a:buFont typeface="Wingdings" panose="05000000000000000000" pitchFamily="2" charset="2"/>
              <a:buNone/>
              <a:tabLst/>
              <a:defRPr/>
            </a:lvl2pPr>
            <a:lvl3pPr marL="668250" indent="0">
              <a:buNone/>
              <a:defRPr/>
            </a:lvl3pPr>
            <a:lvl4pPr marL="1011150" indent="0">
              <a:buNone/>
              <a:defRPr/>
            </a:lvl4pPr>
            <a:lvl5pPr marL="1354050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646613" y="1452563"/>
            <a:ext cx="4056063" cy="3106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rgbClr val="008080"/>
              </a:buClr>
              <a:buSzPct val="85000"/>
              <a:buFont typeface="Wingdings" panose="05000000000000000000" pitchFamily="2" charset="2"/>
              <a:buNone/>
              <a:tabLst/>
              <a:defRPr>
                <a:solidFill>
                  <a:schemeClr val="tx2"/>
                </a:solidFill>
              </a:defRPr>
            </a:lvl1pPr>
            <a:lvl2pPr marL="0" marR="0" indent="0" algn="l" defTabSz="685800" rtl="0" eaLnBrk="1" fontAlgn="auto" latinLnBrk="0" hangingPunct="1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008080"/>
              </a:buClr>
              <a:buSzPct val="85000"/>
              <a:buFont typeface="Wingdings" panose="05000000000000000000" pitchFamily="2" charset="2"/>
              <a:buNone/>
              <a:tabLst/>
              <a:defRPr/>
            </a:lvl2pPr>
            <a:lvl3pPr marL="668250" indent="0">
              <a:buNone/>
              <a:defRPr/>
            </a:lvl3pPr>
            <a:lvl4pPr marL="1011150" indent="0">
              <a:buNone/>
              <a:defRPr/>
            </a:lvl4pPr>
            <a:lvl5pPr marL="1354050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547754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Aufzählung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37493" y="569068"/>
            <a:ext cx="8266331" cy="69894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cap="all" baseline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C8B5-7E05-8645-9F0B-88F35640E36C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/>
          </p:nvPr>
        </p:nvSpPr>
        <p:spPr>
          <a:xfrm>
            <a:off x="4646613" y="1452563"/>
            <a:ext cx="4057211" cy="3107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6"/>
          </p:nvPr>
        </p:nvSpPr>
        <p:spPr>
          <a:xfrm>
            <a:off x="438150" y="1452563"/>
            <a:ext cx="4056063" cy="31067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/>
            </a:lvl1pPr>
            <a:lvl2pPr marL="378000">
              <a:lnSpc>
                <a:spcPct val="110000"/>
              </a:lnSpc>
              <a:defRPr/>
            </a:lvl2pPr>
            <a:lvl3pPr marL="568800">
              <a:lnSpc>
                <a:spcPct val="110000"/>
              </a:lnSpc>
              <a:defRPr/>
            </a:lvl3pPr>
            <a:lvl4pPr marL="756000">
              <a:lnSpc>
                <a:spcPct val="110000"/>
              </a:lnSpc>
              <a:defRPr/>
            </a:lvl4pPr>
            <a:lvl5pPr marL="946800">
              <a:lnSpc>
                <a:spcPct val="110000"/>
              </a:lnSpc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646613" y="4559300"/>
            <a:ext cx="4057650" cy="151200"/>
          </a:xfrm>
          <a:prstGeom prst="rect">
            <a:avLst/>
          </a:prstGeom>
        </p:spPr>
        <p:txBody>
          <a:bodyPr lIns="14400" tIns="39600" rIns="14400" bIns="39600" anchor="ctr" anchorCtr="0"/>
          <a:lstStyle>
            <a:lvl1pPr marL="0" indent="0" algn="r">
              <a:buNone/>
              <a:defRPr sz="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/>
              <a:t>© Copyright …!!!!!!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57628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Text ohne Aufzählung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37493" y="569068"/>
            <a:ext cx="8266331" cy="69894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cap="all" baseline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C8B5-7E05-8645-9F0B-88F35640E36C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8"/>
          </p:nvPr>
        </p:nvSpPr>
        <p:spPr>
          <a:xfrm>
            <a:off x="4646613" y="1452563"/>
            <a:ext cx="4057211" cy="31063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38150" y="1452563"/>
            <a:ext cx="4056063" cy="3106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rgbClr val="008080"/>
              </a:buClr>
              <a:buSzPct val="85000"/>
              <a:buFont typeface="Wingdings" panose="05000000000000000000" pitchFamily="2" charset="2"/>
              <a:buNone/>
              <a:tabLst/>
              <a:defRPr>
                <a:solidFill>
                  <a:schemeClr val="tx2"/>
                </a:solidFill>
              </a:defRPr>
            </a:lvl1pPr>
            <a:lvl2pPr marL="0" marR="0" indent="0" algn="l" defTabSz="685800" rtl="0" eaLnBrk="1" fontAlgn="auto" latinLnBrk="0" hangingPunct="1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008080"/>
              </a:buClr>
              <a:buSzPct val="85000"/>
              <a:buFont typeface="Wingdings" panose="05000000000000000000" pitchFamily="2" charset="2"/>
              <a:buNone/>
              <a:tabLst/>
              <a:defRPr/>
            </a:lvl2pPr>
            <a:lvl3pPr marL="668250" indent="0">
              <a:buNone/>
              <a:defRPr/>
            </a:lvl3pPr>
            <a:lvl4pPr marL="1011150" indent="0">
              <a:buNone/>
              <a:defRPr/>
            </a:lvl4pPr>
            <a:lvl5pPr marL="1354050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646613" y="4559300"/>
            <a:ext cx="4057650" cy="151200"/>
          </a:xfrm>
          <a:prstGeom prst="rect">
            <a:avLst/>
          </a:prstGeom>
        </p:spPr>
        <p:txBody>
          <a:bodyPr lIns="14400" tIns="39600" rIns="14400" bIns="39600" anchor="ctr" anchorCtr="0"/>
          <a:lstStyle>
            <a:lvl1pPr marL="0" indent="0" algn="r">
              <a:buNone/>
              <a:defRPr sz="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/>
              <a:t>© Copyright …!!!!!!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79285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Bild &amp; Text (drei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37493" y="569068"/>
            <a:ext cx="8266331" cy="69894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cap="all" baseline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C8B5-7E05-8645-9F0B-88F35640E36C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4"/>
          </p:nvPr>
        </p:nvSpPr>
        <p:spPr>
          <a:xfrm>
            <a:off x="436960" y="1451851"/>
            <a:ext cx="2654100" cy="148113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6"/>
          </p:nvPr>
        </p:nvSpPr>
        <p:spPr>
          <a:xfrm>
            <a:off x="3243266" y="1451851"/>
            <a:ext cx="2654100" cy="148113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4" name="Bildplatzhalter 8"/>
          <p:cNvSpPr>
            <a:spLocks noGrp="1"/>
          </p:cNvSpPr>
          <p:nvPr>
            <p:ph type="pic" sz="quarter" idx="18"/>
          </p:nvPr>
        </p:nvSpPr>
        <p:spPr>
          <a:xfrm>
            <a:off x="6049571" y="1451851"/>
            <a:ext cx="2654100" cy="148113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4"/>
          </p:nvPr>
        </p:nvSpPr>
        <p:spPr>
          <a:xfrm>
            <a:off x="437492" y="3020438"/>
            <a:ext cx="2653567" cy="15394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>
                <a:solidFill>
                  <a:schemeClr val="tx2"/>
                </a:solidFill>
              </a:defRPr>
            </a:lvl1pPr>
            <a:lvl2pPr marL="190800">
              <a:lnSpc>
                <a:spcPct val="110000"/>
              </a:lnSpc>
              <a:defRPr/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  <a:endParaRPr lang="de-AT" dirty="0"/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25"/>
          </p:nvPr>
        </p:nvSpPr>
        <p:spPr>
          <a:xfrm>
            <a:off x="3243267" y="3020438"/>
            <a:ext cx="2654100" cy="15394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>
                <a:solidFill>
                  <a:schemeClr val="tx2"/>
                </a:solidFill>
              </a:defRPr>
            </a:lvl1pPr>
            <a:lvl2pPr marL="190800">
              <a:lnSpc>
                <a:spcPct val="110000"/>
              </a:lnSpc>
              <a:defRPr/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  <a:endParaRPr lang="de-AT" dirty="0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6"/>
          </p:nvPr>
        </p:nvSpPr>
        <p:spPr>
          <a:xfrm>
            <a:off x="6049570" y="3020438"/>
            <a:ext cx="2654253" cy="15394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>
                <a:solidFill>
                  <a:schemeClr val="tx2"/>
                </a:solidFill>
              </a:defRPr>
            </a:lvl1pPr>
            <a:lvl2pPr marL="190800">
              <a:lnSpc>
                <a:spcPct val="110000"/>
              </a:lnSpc>
              <a:defRPr/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090863" y="1452563"/>
            <a:ext cx="104400" cy="1481137"/>
          </a:xfrm>
          <a:prstGeom prst="rect">
            <a:avLst/>
          </a:prstGeom>
        </p:spPr>
        <p:txBody>
          <a:bodyPr vert="vert270" lIns="14400" tIns="14400" rIns="14400" bIns="14400"/>
          <a:lstStyle>
            <a:lvl1pPr marL="0" indent="0" algn="l">
              <a:buNone/>
              <a:defRPr sz="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/>
              <a:t>© Copyright …!!!!!!</a:t>
            </a:r>
            <a:endParaRPr lang="de-AT"/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28" hasCustomPrompt="1"/>
          </p:nvPr>
        </p:nvSpPr>
        <p:spPr>
          <a:xfrm>
            <a:off x="5897366" y="1452563"/>
            <a:ext cx="104400" cy="1481137"/>
          </a:xfrm>
          <a:prstGeom prst="rect">
            <a:avLst/>
          </a:prstGeom>
        </p:spPr>
        <p:txBody>
          <a:bodyPr vert="vert270" lIns="14400" tIns="14400" rIns="14400" bIns="14400"/>
          <a:lstStyle>
            <a:lvl1pPr marL="0" indent="0" algn="l">
              <a:buNone/>
              <a:defRPr sz="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/>
              <a:t>© Copyright …!!!!!!</a:t>
            </a:r>
            <a:endParaRPr lang="de-AT"/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29" hasCustomPrompt="1"/>
          </p:nvPr>
        </p:nvSpPr>
        <p:spPr>
          <a:xfrm>
            <a:off x="8706725" y="1452563"/>
            <a:ext cx="104400" cy="1481137"/>
          </a:xfrm>
          <a:prstGeom prst="rect">
            <a:avLst/>
          </a:prstGeom>
        </p:spPr>
        <p:txBody>
          <a:bodyPr vert="vert270" lIns="14400" tIns="14400" rIns="14400" bIns="14400"/>
          <a:lstStyle>
            <a:lvl1pPr marL="0" indent="0" algn="l">
              <a:buNone/>
              <a:defRPr sz="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/>
              <a:t>© Copyright …!!!!!!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6838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Bild &amp; Thema (drei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37493" y="569068"/>
            <a:ext cx="8266331" cy="69894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cap="all" baseline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C8B5-7E05-8645-9F0B-88F35640E36C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22" name="Bildplatzhalter 8"/>
          <p:cNvSpPr>
            <a:spLocks noGrp="1"/>
          </p:cNvSpPr>
          <p:nvPr>
            <p:ph type="pic" sz="quarter" idx="14"/>
          </p:nvPr>
        </p:nvSpPr>
        <p:spPr>
          <a:xfrm>
            <a:off x="436960" y="1451851"/>
            <a:ext cx="2654100" cy="2308566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23" name="Bildplatzhalter 8"/>
          <p:cNvSpPr>
            <a:spLocks noGrp="1"/>
          </p:cNvSpPr>
          <p:nvPr>
            <p:ph type="pic" sz="quarter" idx="16"/>
          </p:nvPr>
        </p:nvSpPr>
        <p:spPr>
          <a:xfrm>
            <a:off x="3243266" y="1451851"/>
            <a:ext cx="2654100" cy="2308566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24" name="Bildplatzhalter 8"/>
          <p:cNvSpPr>
            <a:spLocks noGrp="1"/>
          </p:cNvSpPr>
          <p:nvPr>
            <p:ph type="pic" sz="quarter" idx="20"/>
          </p:nvPr>
        </p:nvSpPr>
        <p:spPr>
          <a:xfrm>
            <a:off x="6049571" y="1451851"/>
            <a:ext cx="2654100" cy="2308566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4"/>
          </p:nvPr>
        </p:nvSpPr>
        <p:spPr>
          <a:xfrm>
            <a:off x="437493" y="3967843"/>
            <a:ext cx="2653370" cy="59145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  <a:endParaRPr lang="de-AT" dirty="0"/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5"/>
          </p:nvPr>
        </p:nvSpPr>
        <p:spPr>
          <a:xfrm>
            <a:off x="3243996" y="3967843"/>
            <a:ext cx="2653370" cy="59145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  <a:endParaRPr lang="de-AT" dirty="0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6"/>
          </p:nvPr>
        </p:nvSpPr>
        <p:spPr>
          <a:xfrm>
            <a:off x="6050454" y="3967843"/>
            <a:ext cx="2653370" cy="59145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090863" y="1452563"/>
            <a:ext cx="104400" cy="2308225"/>
          </a:xfrm>
          <a:prstGeom prst="rect">
            <a:avLst/>
          </a:prstGeom>
        </p:spPr>
        <p:txBody>
          <a:bodyPr vert="vert270" lIns="14400" tIns="14400" rIns="14400" bIns="1440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tx2"/>
              </a:buClr>
              <a:buSzPct val="85000"/>
              <a:buFontTx/>
              <a:buNone/>
              <a:tabLst/>
              <a:defRPr sz="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/>
              <a:t>© Copyright …!!!!!!</a:t>
            </a:r>
            <a:endParaRPr lang="de-AT"/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28" hasCustomPrompt="1"/>
          </p:nvPr>
        </p:nvSpPr>
        <p:spPr>
          <a:xfrm>
            <a:off x="5897366" y="1452563"/>
            <a:ext cx="104400" cy="2308225"/>
          </a:xfrm>
          <a:prstGeom prst="rect">
            <a:avLst/>
          </a:prstGeom>
        </p:spPr>
        <p:txBody>
          <a:bodyPr vert="vert270" lIns="14400" tIns="14400" rIns="14400" bIns="1440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tx2"/>
              </a:buClr>
              <a:buSzPct val="85000"/>
              <a:buFontTx/>
              <a:buNone/>
              <a:tabLst/>
              <a:defRPr sz="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/>
              <a:t>© Copyright …!!!!!!</a:t>
            </a:r>
            <a:endParaRPr lang="de-AT"/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29" hasCustomPrompt="1"/>
          </p:nvPr>
        </p:nvSpPr>
        <p:spPr>
          <a:xfrm>
            <a:off x="8703671" y="1452563"/>
            <a:ext cx="104400" cy="2308225"/>
          </a:xfrm>
          <a:prstGeom prst="rect">
            <a:avLst/>
          </a:prstGeom>
        </p:spPr>
        <p:txBody>
          <a:bodyPr vert="vert270" lIns="14400" tIns="14400" rIns="14400" bIns="1440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tx2"/>
              </a:buClr>
              <a:buSzPct val="85000"/>
              <a:buFontTx/>
              <a:buNone/>
              <a:tabLst/>
              <a:defRPr sz="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/>
              <a:t>© Copyright …!!!!!!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59490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37493" y="569068"/>
            <a:ext cx="8266331" cy="6989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pic>
        <p:nvPicPr>
          <p:cNvPr id="2050" name="Picture 2" descr="\\umweltbundesamt.at\Organisation\756\Intern\01_CorporateDesign_neu_2009\Logo_Umweltbundesamt\Nachbau manu\PNG-8\Umweltbundesamt_RGB_TL-links_engl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7588" y="4475301"/>
            <a:ext cx="2408394" cy="21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C825D-89A0-784C-8078-3E0B7974F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364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hf hd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0" i="0" kern="1200">
          <a:solidFill>
            <a:schemeClr val="tx2"/>
          </a:solidFill>
          <a:latin typeface="Arial" charset="0"/>
          <a:ea typeface="Arial" charset="0"/>
          <a:cs typeface="Arial" charset="0"/>
        </a:defRPr>
      </a:lvl1pPr>
    </p:titleStyle>
    <p:bodyStyle>
      <a:lvl1pPr marL="171450" indent="-189000" algn="l" defTabSz="685800" rtl="0" eaLnBrk="1" latinLnBrk="0" hangingPunct="1">
        <a:lnSpc>
          <a:spcPct val="100000"/>
        </a:lnSpc>
        <a:spcBef>
          <a:spcPts val="750"/>
        </a:spcBef>
        <a:buClr>
          <a:schemeClr val="tx2"/>
        </a:buClr>
        <a:buSzPct val="85000"/>
        <a:buFont typeface="Wingdings" panose="05000000000000000000" pitchFamily="2" charset="2"/>
        <a:buChar char="l"/>
        <a:defRPr sz="15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89000" algn="l" defTabSz="685800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SzPct val="85000"/>
        <a:buFont typeface="Wingdings" panose="05000000000000000000" pitchFamily="2" charset="2"/>
        <a:buChar char="l"/>
        <a:defRPr sz="12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89000" algn="l" defTabSz="685800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SzPct val="85000"/>
        <a:buFont typeface="Wingdings" panose="05000000000000000000" pitchFamily="2" charset="2"/>
        <a:buChar char="l"/>
        <a:defRPr sz="9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89000" algn="l" defTabSz="685800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SzPct val="85000"/>
        <a:buFont typeface="Wingdings" panose="05000000000000000000" pitchFamily="2" charset="2"/>
        <a:buChar char="l"/>
        <a:defRPr sz="9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89000" algn="l" defTabSz="685800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SzPct val="85000"/>
        <a:buFont typeface="Wingdings" panose="05000000000000000000" pitchFamily="2" charset="2"/>
        <a:buChar char="l"/>
        <a:defRPr sz="9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7310" userDrawn="1">
          <p15:clr>
            <a:srgbClr val="F26B43"/>
          </p15:clr>
        </p15:guide>
        <p15:guide id="3" orient="horz" pos="3838" userDrawn="1">
          <p15:clr>
            <a:srgbClr val="F26B43"/>
          </p15:clr>
        </p15:guide>
        <p15:guide id="4" orient="horz" pos="48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32599" y="4767263"/>
            <a:ext cx="118800" cy="273843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de-DE" dirty="0"/>
          </a:p>
        </p:txBody>
      </p:sp>
      <p:sp>
        <p:nvSpPr>
          <p:cNvPr id="8" name="Foliennummernplatzhalter 5"/>
          <p:cNvSpPr txBox="1">
            <a:spLocks/>
          </p:cNvSpPr>
          <p:nvPr userDrawn="1"/>
        </p:nvSpPr>
        <p:spPr>
          <a:xfrm>
            <a:off x="580456" y="4767263"/>
            <a:ext cx="102392" cy="273843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|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711904" y="4779294"/>
            <a:ext cx="5477129" cy="26181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AT" sz="800" cap="all" baseline="0" dirty="0">
                <a:solidFill>
                  <a:schemeClr val="bg1">
                    <a:lumMod val="50000"/>
                  </a:schemeClr>
                </a:solidFill>
              </a:rPr>
              <a:t>Birds @ </a:t>
            </a:r>
            <a:r>
              <a:rPr lang="de-AT" sz="800" cap="all" baseline="0" dirty="0" err="1">
                <a:solidFill>
                  <a:schemeClr val="bg1">
                    <a:lumMod val="50000"/>
                  </a:schemeClr>
                </a:solidFill>
              </a:rPr>
              <a:t>farmland</a:t>
            </a:r>
            <a:endParaRPr lang="de-AT" sz="800" cap="all" baseline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2" descr="\\umweltbundesamt.at\Organisation\756\Intern\01_CorporateDesign_neu_2009\Logo_Umweltbundesamt\Nachbau manu\PNG-8\Umweltbundesamt_RGB_TL-links_engl.png"/>
          <p:cNvPicPr>
            <a:picLocks noChangeAspect="1" noChangeArrowheads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6527" y="4773613"/>
            <a:ext cx="1987296" cy="17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6372CA97-4A52-C441-965C-63C4E81FC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379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2" r:id="rId2"/>
    <p:sldLayoutId id="2147483669" r:id="rId3"/>
    <p:sldLayoutId id="2147483677" r:id="rId4"/>
    <p:sldLayoutId id="2147483678" r:id="rId5"/>
    <p:sldLayoutId id="2147483663" r:id="rId6"/>
    <p:sldLayoutId id="2147483665" r:id="rId7"/>
    <p:sldLayoutId id="2147483673" r:id="rId8"/>
    <p:sldLayoutId id="2147483666" r:id="rId9"/>
    <p:sldLayoutId id="2147483655" r:id="rId10"/>
    <p:sldLayoutId id="2147483664" r:id="rId11"/>
    <p:sldLayoutId id="2147483672" r:id="rId12"/>
    <p:sldLayoutId id="2147483739" r:id="rId13"/>
    <p:sldLayoutId id="2147483742" r:id="rId14"/>
    <p:sldLayoutId id="2147483743" r:id="rId15"/>
  </p:sldLayoutIdLst>
  <p:hf hd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0" i="0" kern="1200">
          <a:solidFill>
            <a:schemeClr val="tx2"/>
          </a:solidFill>
          <a:latin typeface="Arial" charset="0"/>
          <a:ea typeface="Arial" charset="0"/>
          <a:cs typeface="Arial" charset="0"/>
        </a:defRPr>
      </a:lvl1pPr>
    </p:titleStyle>
    <p:bodyStyle>
      <a:lvl1pPr marL="171450" indent="-189000" algn="l" defTabSz="685800" rtl="0" eaLnBrk="1" latinLnBrk="0" hangingPunct="1">
        <a:lnSpc>
          <a:spcPct val="100000"/>
        </a:lnSpc>
        <a:spcBef>
          <a:spcPts val="750"/>
        </a:spcBef>
        <a:buClr>
          <a:schemeClr val="tx2"/>
        </a:buClr>
        <a:buSzPct val="85000"/>
        <a:buFont typeface="Wingdings" panose="05000000000000000000" pitchFamily="2" charset="2"/>
        <a:buChar char="l"/>
        <a:defRPr sz="15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89000" algn="l" defTabSz="685800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SzPct val="85000"/>
        <a:buFont typeface="Wingdings" panose="05000000000000000000" pitchFamily="2" charset="2"/>
        <a:buChar char="l"/>
        <a:defRPr sz="12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89000" algn="l" defTabSz="685800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SzPct val="85000"/>
        <a:buFont typeface="Wingdings" panose="05000000000000000000" pitchFamily="2" charset="2"/>
        <a:buChar char="l"/>
        <a:defRPr sz="9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89000" algn="l" defTabSz="685800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SzPct val="85000"/>
        <a:buFont typeface="Wingdings" panose="05000000000000000000" pitchFamily="2" charset="2"/>
        <a:buChar char="l"/>
        <a:defRPr sz="9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89000" algn="l" defTabSz="685800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SzPct val="85000"/>
        <a:buFont typeface="Wingdings" panose="05000000000000000000" pitchFamily="2" charset="2"/>
        <a:buChar char="l"/>
        <a:defRPr sz="9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7310" userDrawn="1">
          <p15:clr>
            <a:srgbClr val="F26B43"/>
          </p15:clr>
        </p15:guide>
        <p15:guide id="3" orient="horz" pos="3838" userDrawn="1">
          <p15:clr>
            <a:srgbClr val="F26B43"/>
          </p15:clr>
        </p15:guide>
        <p15:guide id="4" orient="horz" pos="48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37493" y="569068"/>
            <a:ext cx="8266331" cy="6989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pic>
        <p:nvPicPr>
          <p:cNvPr id="2050" name="Picture 2" descr="\\umweltbundesamt.at\Organisation\756\Intern\01_CorporateDesign_neu_2009\Logo_Umweltbundesamt\Nachbau manu\PNG-8\Umweltbundesamt_RGB_TL-links_engl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7588" y="4475301"/>
            <a:ext cx="2408394" cy="21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966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hf hd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0" i="0" kern="1200">
          <a:solidFill>
            <a:schemeClr val="tx2"/>
          </a:solidFill>
          <a:latin typeface="Arial" charset="0"/>
          <a:ea typeface="Arial" charset="0"/>
          <a:cs typeface="Arial" charset="0"/>
        </a:defRPr>
      </a:lvl1pPr>
    </p:titleStyle>
    <p:bodyStyle>
      <a:lvl1pPr marL="171450" indent="-189000" algn="l" defTabSz="685800" rtl="0" eaLnBrk="1" latinLnBrk="0" hangingPunct="1">
        <a:lnSpc>
          <a:spcPct val="100000"/>
        </a:lnSpc>
        <a:spcBef>
          <a:spcPts val="750"/>
        </a:spcBef>
        <a:buClr>
          <a:schemeClr val="tx2"/>
        </a:buClr>
        <a:buSzPct val="85000"/>
        <a:buFont typeface="Wingdings" panose="05000000000000000000" pitchFamily="2" charset="2"/>
        <a:buChar char="l"/>
        <a:defRPr sz="15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89000" algn="l" defTabSz="685800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SzPct val="85000"/>
        <a:buFont typeface="Wingdings" panose="05000000000000000000" pitchFamily="2" charset="2"/>
        <a:buChar char="l"/>
        <a:defRPr sz="12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89000" algn="l" defTabSz="685800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SzPct val="85000"/>
        <a:buFont typeface="Wingdings" panose="05000000000000000000" pitchFamily="2" charset="2"/>
        <a:buChar char="l"/>
        <a:defRPr sz="9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89000" algn="l" defTabSz="685800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SzPct val="85000"/>
        <a:buFont typeface="Wingdings" panose="05000000000000000000" pitchFamily="2" charset="2"/>
        <a:buChar char="l"/>
        <a:defRPr sz="9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89000" algn="l" defTabSz="685800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SzPct val="85000"/>
        <a:buFont typeface="Wingdings" panose="05000000000000000000" pitchFamily="2" charset="2"/>
        <a:buChar char="l"/>
        <a:defRPr sz="9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>
          <p15:clr>
            <a:srgbClr val="F26B43"/>
          </p15:clr>
        </p15:guide>
        <p15:guide id="2" pos="7310">
          <p15:clr>
            <a:srgbClr val="F26B43"/>
          </p15:clr>
        </p15:guide>
        <p15:guide id="3" orient="horz" pos="3838">
          <p15:clr>
            <a:srgbClr val="F26B43"/>
          </p15:clr>
        </p15:guide>
        <p15:guide id="4" orient="horz" pos="48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37493" y="569068"/>
            <a:ext cx="8266331" cy="6989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32599" y="4767263"/>
            <a:ext cx="118800" cy="273843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de-DE" dirty="0"/>
          </a:p>
        </p:txBody>
      </p:sp>
      <p:sp>
        <p:nvSpPr>
          <p:cNvPr id="8" name="Foliennummernplatzhalter 5"/>
          <p:cNvSpPr txBox="1">
            <a:spLocks/>
          </p:cNvSpPr>
          <p:nvPr userDrawn="1"/>
        </p:nvSpPr>
        <p:spPr>
          <a:xfrm>
            <a:off x="580456" y="4767263"/>
            <a:ext cx="102392" cy="273843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|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711904" y="4779294"/>
            <a:ext cx="5477129" cy="26181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AT" sz="800" cap="all" baseline="0" dirty="0">
                <a:solidFill>
                  <a:schemeClr val="bg1">
                    <a:lumMod val="50000"/>
                  </a:schemeClr>
                </a:solidFill>
              </a:rPr>
              <a:t>Farmland Birds </a:t>
            </a:r>
            <a:r>
              <a:rPr lang="de-AT" sz="800" cap="all" baseline="0" dirty="0" err="1">
                <a:solidFill>
                  <a:schemeClr val="bg1">
                    <a:lumMod val="50000"/>
                  </a:schemeClr>
                </a:solidFill>
              </a:rPr>
              <a:t>Conservation</a:t>
            </a:r>
            <a:r>
              <a:rPr lang="de-AT" sz="800" cap="all" baseline="0" dirty="0">
                <a:solidFill>
                  <a:schemeClr val="bg1">
                    <a:lumMod val="50000"/>
                  </a:schemeClr>
                </a:solidFill>
              </a:rPr>
              <a:t> Tools</a:t>
            </a:r>
          </a:p>
        </p:txBody>
      </p:sp>
      <p:pic>
        <p:nvPicPr>
          <p:cNvPr id="7" name="Picture 2" descr="\\umweltbundesamt.at\Organisation\756\Intern\01_CorporateDesign_neu_2009\Logo_Umweltbundesamt\Nachbau manu\PNG-8\Umweltbundesamt_RGB_TL-links_engl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6527" y="4773613"/>
            <a:ext cx="1987296" cy="17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014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hf hd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0" i="0" kern="1200">
          <a:solidFill>
            <a:schemeClr val="tx2"/>
          </a:solidFill>
          <a:latin typeface="Arial" charset="0"/>
          <a:ea typeface="Arial" charset="0"/>
          <a:cs typeface="Arial" charset="0"/>
        </a:defRPr>
      </a:lvl1pPr>
    </p:titleStyle>
    <p:bodyStyle>
      <a:lvl1pPr marL="171450" indent="-189000" algn="l" defTabSz="685800" rtl="0" eaLnBrk="1" latinLnBrk="0" hangingPunct="1">
        <a:lnSpc>
          <a:spcPct val="100000"/>
        </a:lnSpc>
        <a:spcBef>
          <a:spcPts val="750"/>
        </a:spcBef>
        <a:buClr>
          <a:schemeClr val="tx2"/>
        </a:buClr>
        <a:buSzPct val="85000"/>
        <a:buFont typeface="Wingdings" panose="05000000000000000000" pitchFamily="2" charset="2"/>
        <a:buChar char="l"/>
        <a:defRPr sz="15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89000" algn="l" defTabSz="685800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SzPct val="85000"/>
        <a:buFont typeface="Wingdings" panose="05000000000000000000" pitchFamily="2" charset="2"/>
        <a:buChar char="l"/>
        <a:defRPr sz="12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89000" algn="l" defTabSz="685800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SzPct val="85000"/>
        <a:buFont typeface="Wingdings" panose="05000000000000000000" pitchFamily="2" charset="2"/>
        <a:buChar char="l"/>
        <a:defRPr sz="9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89000" algn="l" defTabSz="685800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SzPct val="85000"/>
        <a:buFont typeface="Wingdings" panose="05000000000000000000" pitchFamily="2" charset="2"/>
        <a:buChar char="l"/>
        <a:defRPr sz="9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89000" algn="l" defTabSz="685800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SzPct val="85000"/>
        <a:buFont typeface="Wingdings" panose="05000000000000000000" pitchFamily="2" charset="2"/>
        <a:buChar char="l"/>
        <a:defRPr sz="9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>
          <p15:clr>
            <a:srgbClr val="F26B43"/>
          </p15:clr>
        </p15:guide>
        <p15:guide id="2" pos="7310">
          <p15:clr>
            <a:srgbClr val="F26B43"/>
          </p15:clr>
        </p15:guide>
        <p15:guide id="3" orient="horz" pos="3838">
          <p15:clr>
            <a:srgbClr val="F26B43"/>
          </p15:clr>
        </p15:guide>
        <p15:guide id="4" orient="horz" pos="48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A60FE9-DFD6-489E-AF65-161D2A453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2B092-B1FC-49C6-8503-AE28B6E5D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847A9-6E8B-419C-B73D-21F090D1C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95B66-579D-4DBF-B3EE-1AE7DF6E5748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9E430-5DEF-41FD-80AC-AFFF967EF8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7F692-7FD8-4BC6-8AF9-50065B1D8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B18E2-D357-4C91-884D-F57EFE810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1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37494" y="569068"/>
            <a:ext cx="8266331" cy="6989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pic>
        <p:nvPicPr>
          <p:cNvPr id="2050" name="Picture 2" descr="\\umweltbundesamt.at\Organisation\756\Intern\01_CorporateDesign_neu_2009\Logo_Umweltbundesamt\Nachbau manu\PNG-8\Umweltbundesamt_RGB_TL-links_engl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7588" y="4475302"/>
            <a:ext cx="2408394" cy="21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01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</p:sldLayoutIdLst>
  <p:txStyles>
    <p:titleStyle>
      <a:lvl1pPr algn="l" defTabSz="685783" rtl="0" eaLnBrk="1" latinLnBrk="0" hangingPunct="1">
        <a:lnSpc>
          <a:spcPct val="100000"/>
        </a:lnSpc>
        <a:spcBef>
          <a:spcPct val="0"/>
        </a:spcBef>
        <a:buNone/>
        <a:defRPr sz="2400" b="0" i="0" kern="1200">
          <a:solidFill>
            <a:schemeClr val="tx2"/>
          </a:solidFill>
          <a:latin typeface="Arial" charset="0"/>
          <a:ea typeface="Arial" charset="0"/>
          <a:cs typeface="Arial" charset="0"/>
        </a:defRPr>
      </a:lvl1pPr>
    </p:titleStyle>
    <p:bodyStyle>
      <a:lvl1pPr marL="171446" indent="-188996" algn="l" defTabSz="685783" rtl="0" eaLnBrk="1" latinLnBrk="0" hangingPunct="1">
        <a:lnSpc>
          <a:spcPct val="100000"/>
        </a:lnSpc>
        <a:spcBef>
          <a:spcPts val="750"/>
        </a:spcBef>
        <a:buClr>
          <a:schemeClr val="tx2"/>
        </a:buClr>
        <a:buSzPct val="85000"/>
        <a:buFont typeface="Wingdings" panose="05000000000000000000" pitchFamily="2" charset="2"/>
        <a:buChar char="l"/>
        <a:defRPr sz="15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37" indent="-188996" algn="l" defTabSz="685783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SzPct val="85000"/>
        <a:buFont typeface="Wingdings" panose="05000000000000000000" pitchFamily="2" charset="2"/>
        <a:buChar char="l"/>
        <a:defRPr sz="12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28" indent="-188996" algn="l" defTabSz="685783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SzPct val="85000"/>
        <a:buFont typeface="Wingdings" panose="05000000000000000000" pitchFamily="2" charset="2"/>
        <a:buChar char="l"/>
        <a:defRPr sz="9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20" indent="-188996" algn="l" defTabSz="685783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SzPct val="85000"/>
        <a:buFont typeface="Wingdings" panose="05000000000000000000" pitchFamily="2" charset="2"/>
        <a:buChar char="l"/>
        <a:defRPr sz="9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12" indent="-188996" algn="l" defTabSz="685783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SzPct val="85000"/>
        <a:buFont typeface="Wingdings" panose="05000000000000000000" pitchFamily="2" charset="2"/>
        <a:buChar char="l"/>
        <a:defRPr sz="9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>
          <p15:clr>
            <a:srgbClr val="F26B43"/>
          </p15:clr>
        </p15:guide>
        <p15:guide id="2" pos="7310">
          <p15:clr>
            <a:srgbClr val="F26B43"/>
          </p15:clr>
        </p15:guide>
        <p15:guide id="3" orient="horz" pos="3838">
          <p15:clr>
            <a:srgbClr val="F26B43"/>
          </p15:clr>
        </p15:guide>
        <p15:guide id="4" orient="horz" pos="482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37494" y="569068"/>
            <a:ext cx="8266331" cy="6989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32599" y="4767263"/>
            <a:ext cx="118800" cy="273843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de-DE" dirty="0"/>
          </a:p>
        </p:txBody>
      </p:sp>
      <p:sp>
        <p:nvSpPr>
          <p:cNvPr id="8" name="Foliennummernplatzhalter 5"/>
          <p:cNvSpPr txBox="1">
            <a:spLocks/>
          </p:cNvSpPr>
          <p:nvPr/>
        </p:nvSpPr>
        <p:spPr>
          <a:xfrm>
            <a:off x="580456" y="4767263"/>
            <a:ext cx="102392" cy="273843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dirty="0"/>
              <a:t>|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711905" y="4779295"/>
            <a:ext cx="5477129" cy="26181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AT" sz="800" cap="all" baseline="0">
                <a:solidFill>
                  <a:schemeClr val="bg1">
                    <a:lumMod val="50000"/>
                  </a:schemeClr>
                </a:solidFill>
              </a:rPr>
              <a:t>Titel der Präsentation</a:t>
            </a:r>
          </a:p>
        </p:txBody>
      </p:sp>
      <p:pic>
        <p:nvPicPr>
          <p:cNvPr id="7" name="Picture 2" descr="\\umweltbundesamt.at\Organisation\756\Intern\01_CorporateDesign_neu_2009\Logo_Umweltbundesamt\Nachbau manu\PNG-8\Umweltbundesamt_RGB_TL-links_engl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6527" y="4773613"/>
            <a:ext cx="1987296" cy="17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93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hdr="0" dt="0"/>
  <p:txStyles>
    <p:titleStyle>
      <a:lvl1pPr algn="l" defTabSz="685783" rtl="0" eaLnBrk="1" latinLnBrk="0" hangingPunct="1">
        <a:lnSpc>
          <a:spcPct val="100000"/>
        </a:lnSpc>
        <a:spcBef>
          <a:spcPct val="0"/>
        </a:spcBef>
        <a:buNone/>
        <a:defRPr sz="2400" b="0" i="0" kern="1200">
          <a:solidFill>
            <a:schemeClr val="tx2"/>
          </a:solidFill>
          <a:latin typeface="Arial" charset="0"/>
          <a:ea typeface="Arial" charset="0"/>
          <a:cs typeface="Arial" charset="0"/>
        </a:defRPr>
      </a:lvl1pPr>
    </p:titleStyle>
    <p:bodyStyle>
      <a:lvl1pPr marL="171446" indent="-188996" algn="l" defTabSz="685783" rtl="0" eaLnBrk="1" latinLnBrk="0" hangingPunct="1">
        <a:lnSpc>
          <a:spcPct val="100000"/>
        </a:lnSpc>
        <a:spcBef>
          <a:spcPts val="750"/>
        </a:spcBef>
        <a:buClr>
          <a:schemeClr val="tx2"/>
        </a:buClr>
        <a:buSzPct val="85000"/>
        <a:buFont typeface="Wingdings" panose="05000000000000000000" pitchFamily="2" charset="2"/>
        <a:buChar char="l"/>
        <a:defRPr sz="15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37" indent="-188996" algn="l" defTabSz="685783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SzPct val="85000"/>
        <a:buFont typeface="Wingdings" panose="05000000000000000000" pitchFamily="2" charset="2"/>
        <a:buChar char="l"/>
        <a:defRPr sz="12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28" indent="-188996" algn="l" defTabSz="685783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SzPct val="85000"/>
        <a:buFont typeface="Wingdings" panose="05000000000000000000" pitchFamily="2" charset="2"/>
        <a:buChar char="l"/>
        <a:defRPr sz="9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20" indent="-188996" algn="l" defTabSz="685783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SzPct val="85000"/>
        <a:buFont typeface="Wingdings" panose="05000000000000000000" pitchFamily="2" charset="2"/>
        <a:buChar char="l"/>
        <a:defRPr sz="9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12" indent="-188996" algn="l" defTabSz="685783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SzPct val="85000"/>
        <a:buFont typeface="Wingdings" panose="05000000000000000000" pitchFamily="2" charset="2"/>
        <a:buChar char="l"/>
        <a:defRPr sz="9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>
          <p15:clr>
            <a:srgbClr val="F26B43"/>
          </p15:clr>
        </p15:guide>
        <p15:guide id="2" pos="7310">
          <p15:clr>
            <a:srgbClr val="F26B43"/>
          </p15:clr>
        </p15:guide>
        <p15:guide id="3" orient="horz" pos="3838">
          <p15:clr>
            <a:srgbClr val="F26B43"/>
          </p15:clr>
        </p15:guide>
        <p15:guide id="4" orient="horz" pos="48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7.xml"/><Relationship Id="rId5" Type="http://schemas.openxmlformats.org/officeDocument/2006/relationships/chart" Target="../charts/chart6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Alauda_arvensis" TargetMode="External"/><Relationship Id="rId13" Type="http://schemas.openxmlformats.org/officeDocument/2006/relationships/image" Target="../media/image12.jpeg"/><Relationship Id="rId18" Type="http://schemas.openxmlformats.org/officeDocument/2006/relationships/hyperlink" Target="http://photoerrance.canalblog.com/archives/ornithologie/p320-0.html" TargetMode="External"/><Relationship Id="rId26" Type="http://schemas.openxmlformats.org/officeDocument/2006/relationships/hyperlink" Target="https://www.flickr.com/photos/svetlik/2439874409" TargetMode="External"/><Relationship Id="rId3" Type="http://schemas.openxmlformats.org/officeDocument/2006/relationships/image" Target="../media/image7.jpeg"/><Relationship Id="rId21" Type="http://schemas.openxmlformats.org/officeDocument/2006/relationships/image" Target="../media/image16.jpeg"/><Relationship Id="rId7" Type="http://schemas.openxmlformats.org/officeDocument/2006/relationships/image" Target="../media/image9.jpeg"/><Relationship Id="rId12" Type="http://schemas.openxmlformats.org/officeDocument/2006/relationships/hyperlink" Target="https://indianbirds.thedynamicnature.com/2018/03/woodchat-shrike-images.html" TargetMode="External"/><Relationship Id="rId17" Type="http://schemas.openxmlformats.org/officeDocument/2006/relationships/image" Target="../media/image14.jpeg"/><Relationship Id="rId25" Type="http://schemas.openxmlformats.org/officeDocument/2006/relationships/image" Target="../media/image18.jpeg"/><Relationship Id="rId2" Type="http://schemas.openxmlformats.org/officeDocument/2006/relationships/image" Target="../media/image6.jpeg"/><Relationship Id="rId16" Type="http://schemas.openxmlformats.org/officeDocument/2006/relationships/hyperlink" Target="https://commons.wikimedia.org/wiki/File:Saxicola_rubetra_-Belgium_-male-8.jpg" TargetMode="External"/><Relationship Id="rId20" Type="http://schemas.openxmlformats.org/officeDocument/2006/relationships/hyperlink" Target="http://www.flickr.com/photos/phenolog/2814766645/" TargetMode="External"/><Relationship Id="rId29" Type="http://schemas.openxmlformats.org/officeDocument/2006/relationships/image" Target="../media/image20.jpeg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flickr.com/photos/markkilner/10652917016" TargetMode="External"/><Relationship Id="rId11" Type="http://schemas.openxmlformats.org/officeDocument/2006/relationships/image" Target="../media/image11.jpeg"/><Relationship Id="rId24" Type="http://schemas.openxmlformats.org/officeDocument/2006/relationships/hyperlink" Target="https://www.flickr.com/photos/snarfel/5645763779/" TargetMode="External"/><Relationship Id="rId5" Type="http://schemas.openxmlformats.org/officeDocument/2006/relationships/image" Target="../media/image8.jpeg"/><Relationship Id="rId15" Type="http://schemas.openxmlformats.org/officeDocument/2006/relationships/image" Target="../media/image13.jpeg"/><Relationship Id="rId23" Type="http://schemas.openxmlformats.org/officeDocument/2006/relationships/image" Target="../media/image17.jpeg"/><Relationship Id="rId28" Type="http://schemas.openxmlformats.org/officeDocument/2006/relationships/hyperlink" Target="http://www.uniprot.org/taxonomy/9172" TargetMode="External"/><Relationship Id="rId10" Type="http://schemas.openxmlformats.org/officeDocument/2006/relationships/hyperlink" Target="https://commons.wikimedia.org/wiki/File:Barn_Swallow_(Hirundo_rustica)_(15).JPG" TargetMode="External"/><Relationship Id="rId19" Type="http://schemas.openxmlformats.org/officeDocument/2006/relationships/image" Target="../media/image15.jpeg"/><Relationship Id="rId4" Type="http://schemas.openxmlformats.org/officeDocument/2006/relationships/hyperlink" Target="https://www.flickr.com/photos/andrej_chudy/6256938570" TargetMode="External"/><Relationship Id="rId9" Type="http://schemas.openxmlformats.org/officeDocument/2006/relationships/image" Target="../media/image10.jpeg"/><Relationship Id="rId14" Type="http://schemas.openxmlformats.org/officeDocument/2006/relationships/hyperlink" Target="https://www.flickr.com/photos/yeliseev/4187637655/" TargetMode="External"/><Relationship Id="rId22" Type="http://schemas.openxmlformats.org/officeDocument/2006/relationships/hyperlink" Target="https://es.wikipedia.org/wiki/Galerida_cristata" TargetMode="External"/><Relationship Id="rId27" Type="http://schemas.openxmlformats.org/officeDocument/2006/relationships/image" Target="../media/image19.jpeg"/><Relationship Id="rId30" Type="http://schemas.openxmlformats.org/officeDocument/2006/relationships/hyperlink" Target="http://tolweb.org/Tetrax_tetrax/9027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5" Type="http://schemas.openxmlformats.org/officeDocument/2006/relationships/chart" Target="../charts/chart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212C5845-E5A2-4A1D-A229-E746E15163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85" b="593"/>
          <a:stretch/>
        </p:blipFill>
        <p:spPr>
          <a:xfrm>
            <a:off x="1660971" y="1112380"/>
            <a:ext cx="7483502" cy="4031120"/>
          </a:xfrm>
          <a:prstGeom prst="rect">
            <a:avLst/>
          </a:prstGeom>
        </p:spPr>
      </p:pic>
      <p:sp>
        <p:nvSpPr>
          <p:cNvPr id="57" name="Google Shape;57;p13"/>
          <p:cNvSpPr/>
          <p:nvPr/>
        </p:nvSpPr>
        <p:spPr>
          <a:xfrm>
            <a:off x="0" y="-42334"/>
            <a:ext cx="9144000" cy="792600"/>
          </a:xfrm>
          <a:prstGeom prst="rect">
            <a:avLst/>
          </a:prstGeom>
          <a:solidFill>
            <a:srgbClr val="1B8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116E6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60;p13"/>
          <p:cNvSpPr txBox="1">
            <a:spLocks noGrp="1"/>
          </p:cNvSpPr>
          <p:nvPr>
            <p:ph type="ctrTitle"/>
          </p:nvPr>
        </p:nvSpPr>
        <p:spPr>
          <a:xfrm>
            <a:off x="144825" y="-26450"/>
            <a:ext cx="6395100" cy="143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Birds @ Farmland</a:t>
            </a:r>
            <a:endParaRPr sz="3900" b="1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1"/>
          </p:nvPr>
        </p:nvSpPr>
        <p:spPr>
          <a:xfrm>
            <a:off x="752307" y="4512997"/>
            <a:ext cx="3214877" cy="353989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-US" sz="900" dirty="0"/>
              <a:t>Prepared for </a:t>
            </a:r>
            <a:r>
              <a:rPr lang="en-US" sz="1000" dirty="0"/>
              <a:t>the</a:t>
            </a:r>
            <a:r>
              <a:rPr lang="en-US" sz="900" dirty="0"/>
              <a:t> European Commission under service contract: 07.0202/2020/834463/SER/ENV.D.3</a:t>
            </a:r>
            <a:r>
              <a:rPr lang="en-BE" sz="200" dirty="0"/>
              <a:t> </a:t>
            </a:r>
            <a:endParaRPr sz="2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4" name="Google Shape;74;p13"/>
          <p:cNvSpPr txBox="1"/>
          <p:nvPr/>
        </p:nvSpPr>
        <p:spPr>
          <a:xfrm>
            <a:off x="266474" y="1113656"/>
            <a:ext cx="4828916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116E6D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" name="Google Shape;57;p13">
            <a:extLst>
              <a:ext uri="{FF2B5EF4-FFF2-40B4-BE49-F238E27FC236}">
                <a16:creationId xmlns:a16="http://schemas.microsoft.com/office/drawing/2014/main" id="{62BFD15D-1977-4418-863A-6A5FD0015F38}"/>
              </a:ext>
            </a:extLst>
          </p:cNvPr>
          <p:cNvSpPr/>
          <p:nvPr/>
        </p:nvSpPr>
        <p:spPr>
          <a:xfrm>
            <a:off x="6161633" y="4409084"/>
            <a:ext cx="2982367" cy="40725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116E6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Picture 2" descr="\\umweltbundesamt.at\Organisation\756\Intern\01_CorporateDesign_neu_2009\Logo_Umweltbundesamt\Nachbau manu\PNG-8\Umweltbundesamt_RGB_TL-links_engl.png">
            <a:extLst>
              <a:ext uri="{FF2B5EF4-FFF2-40B4-BE49-F238E27FC236}">
                <a16:creationId xmlns:a16="http://schemas.microsoft.com/office/drawing/2014/main" id="{B1820BF0-F9E8-43CC-BA11-551C12FCF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7531" y="4473901"/>
            <a:ext cx="2408394" cy="21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9AFA700-AB33-4539-B91F-70A58F7610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22" y="4533115"/>
            <a:ext cx="559185" cy="372790"/>
          </a:xfrm>
          <a:prstGeom prst="rect">
            <a:avLst/>
          </a:prstGeom>
        </p:spPr>
      </p:pic>
      <p:sp>
        <p:nvSpPr>
          <p:cNvPr id="11" name="Google Shape;62;p13">
            <a:extLst>
              <a:ext uri="{FF2B5EF4-FFF2-40B4-BE49-F238E27FC236}">
                <a16:creationId xmlns:a16="http://schemas.microsoft.com/office/drawing/2014/main" id="{4A208433-FBD7-4032-9B9F-31A7D87FBDD9}"/>
              </a:ext>
            </a:extLst>
          </p:cNvPr>
          <p:cNvSpPr txBox="1"/>
          <p:nvPr/>
        </p:nvSpPr>
        <p:spPr>
          <a:xfrm>
            <a:off x="193122" y="3976603"/>
            <a:ext cx="1565339" cy="432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16</a:t>
            </a:r>
            <a:r>
              <a:rPr kumimoji="0" lang="en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-</a:t>
            </a:r>
            <a:r>
              <a:rPr kumimoji="0" lang="cs-CZ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02</a:t>
            </a:r>
            <a:r>
              <a:rPr kumimoji="0" lang="en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-</a:t>
            </a:r>
            <a:r>
              <a:rPr kumimoji="0" lang="cs-CZ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2022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A376B-ECF9-5C4B-A3AE-4676D6CFEAC2}"/>
              </a:ext>
            </a:extLst>
          </p:cNvPr>
          <p:cNvSpPr txBox="1"/>
          <p:nvPr/>
        </p:nvSpPr>
        <p:spPr>
          <a:xfrm>
            <a:off x="325879" y="4876046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BE7874-DCA6-8A49-B56B-B1D89044E9C6}"/>
              </a:ext>
            </a:extLst>
          </p:cNvPr>
          <p:cNvSpPr txBox="1"/>
          <p:nvPr/>
        </p:nvSpPr>
        <p:spPr>
          <a:xfrm>
            <a:off x="144825" y="1064753"/>
            <a:ext cx="6255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B8A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Developing Tools to Support Farmland Bird Conservation in the EU</a:t>
            </a:r>
            <a:r>
              <a:rPr kumimoji="0" lang="en-BE" sz="2400" b="1" i="0" u="none" strike="noStrike" kern="1200" cap="none" spc="0" normalizeH="0" baseline="0" noProof="0" dirty="0">
                <a:ln>
                  <a:noFill/>
                </a:ln>
                <a:solidFill>
                  <a:srgbClr val="1B8A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1B8A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Google Shape;62;p13">
            <a:extLst>
              <a:ext uri="{FF2B5EF4-FFF2-40B4-BE49-F238E27FC236}">
                <a16:creationId xmlns:a16="http://schemas.microsoft.com/office/drawing/2014/main" id="{127BD77F-DF71-164D-9D84-E1398A318D72}"/>
              </a:ext>
            </a:extLst>
          </p:cNvPr>
          <p:cNvSpPr txBox="1"/>
          <p:nvPr/>
        </p:nvSpPr>
        <p:spPr>
          <a:xfrm>
            <a:off x="193122" y="3358604"/>
            <a:ext cx="2204262" cy="432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Václav Zámečník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437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7CCB5-89F1-4262-948F-70D44FC82C4C}" type="slidenum">
              <a:rPr lang="cs-CZ" smtClean="0"/>
              <a:t>10</a:t>
            </a:fld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4554"/>
            <a:ext cx="2202215" cy="1901689"/>
          </a:xfrm>
          <a:prstGeom prst="rect">
            <a:avLst/>
          </a:prstGeom>
        </p:spPr>
      </p:pic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DA2906D5-9A0C-4F71-917A-68AFF65A3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5908847"/>
              </p:ext>
            </p:extLst>
          </p:nvPr>
        </p:nvGraphicFramePr>
        <p:xfrm>
          <a:off x="2413883" y="278294"/>
          <a:ext cx="3258047" cy="1967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47012"/>
            <a:ext cx="2188604" cy="1998483"/>
          </a:xfrm>
          <a:prstGeom prst="rect">
            <a:avLst/>
          </a:prstGeom>
        </p:spPr>
      </p:pic>
      <p:pic>
        <p:nvPicPr>
          <p:cNvPr id="2050" name="Picture 2" descr="http://jpsp.birds.cz/taxon_index.php?taxon=6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090" y="3041376"/>
            <a:ext cx="3236840" cy="150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5798915" y="223173"/>
            <a:ext cx="2928672" cy="479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b="1" dirty="0" smtClean="0"/>
              <a:t>Bramborníček hnědý</a:t>
            </a:r>
            <a:endParaRPr lang="en-GB" altLang="cs-CZ" b="1" dirty="0" smtClean="0"/>
          </a:p>
        </p:txBody>
      </p:sp>
      <p:sp>
        <p:nvSpPr>
          <p:cNvPr id="10" name="Rectangle 1"/>
          <p:cNvSpPr txBox="1">
            <a:spLocks noChangeArrowheads="1"/>
          </p:cNvSpPr>
          <p:nvPr/>
        </p:nvSpPr>
        <p:spPr>
          <a:xfrm>
            <a:off x="5923780" y="2531772"/>
            <a:ext cx="2831600" cy="479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b="1" dirty="0" smtClean="0"/>
              <a:t>Chocholouš obecný</a:t>
            </a:r>
            <a:endParaRPr lang="en-GB" altLang="cs-CZ" b="1" dirty="0" smtClean="0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5798915" y="702570"/>
            <a:ext cx="3345085" cy="15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ts val="8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eaLnBrk="0" hangingPunct="0">
              <a:spcBef>
                <a:spcPts val="7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eaLnBrk="0" hangingPunct="0">
              <a:spcBef>
                <a:spcPts val="6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eaLnBrk="0" hangingPunct="0">
              <a:spcBef>
                <a:spcPts val="5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eaLnBrk="0" hangingPunct="0">
              <a:spcBef>
                <a:spcPts val="5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15 000 – 30 000 párů</a:t>
            </a: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Možnosti podpory:</a:t>
            </a:r>
            <a:endParaRPr lang="cs-CZ" altLang="cs-CZ" sz="16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- extenzivní hospodaření na TTP</a:t>
            </a: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- ponechávání neposečených ploch</a:t>
            </a: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- větší podíl neproduktivních ploch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5923780" y="3008243"/>
            <a:ext cx="3489154" cy="15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ts val="8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eaLnBrk="0" hangingPunct="0">
              <a:spcBef>
                <a:spcPts val="7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eaLnBrk="0" hangingPunct="0">
              <a:spcBef>
                <a:spcPts val="6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eaLnBrk="0" hangingPunct="0">
              <a:spcBef>
                <a:spcPts val="5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eaLnBrk="0" hangingPunct="0">
              <a:spcBef>
                <a:spcPts val="5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500 – 1000 párů</a:t>
            </a: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Možnosti podpory:</a:t>
            </a:r>
            <a:endParaRPr lang="cs-CZ" altLang="cs-CZ" sz="16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- intenzivní pastva</a:t>
            </a:r>
            <a:endParaRPr lang="cs-CZ" altLang="cs-CZ" sz="16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- omezení pesticidů</a:t>
            </a:r>
            <a:endParaRPr lang="en-US" altLang="cs-CZ" sz="1600" dirty="0">
              <a:solidFill>
                <a:schemeClr val="tx1"/>
              </a:solidFill>
            </a:endParaRP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DB59E876-3202-45A9-AA10-D15DA210F364}"/>
              </a:ext>
            </a:extLst>
          </p:cNvPr>
          <p:cNvSpPr txBox="1"/>
          <p:nvPr/>
        </p:nvSpPr>
        <p:spPr>
          <a:xfrm>
            <a:off x="3143800" y="275384"/>
            <a:ext cx="28683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JPSP, ČSO (100 % - rok 2000)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DB59E876-3202-45A9-AA10-D15DA210F364}"/>
              </a:ext>
            </a:extLst>
          </p:cNvPr>
          <p:cNvSpPr txBox="1"/>
          <p:nvPr/>
        </p:nvSpPr>
        <p:spPr>
          <a:xfrm>
            <a:off x="2822869" y="4578627"/>
            <a:ext cx="28683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JPSP, ČSO (100 % - rok 2000)</a:t>
            </a:r>
          </a:p>
        </p:txBody>
      </p:sp>
    </p:spTree>
    <p:extLst>
      <p:ext uri="{BB962C8B-B14F-4D97-AF65-F5344CB8AC3E}">
        <p14:creationId xmlns:p14="http://schemas.microsoft.com/office/powerpoint/2010/main" val="397012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af 14">
            <a:extLst>
              <a:ext uri="{FF2B5EF4-FFF2-40B4-BE49-F238E27FC236}">
                <a16:creationId xmlns:a16="http://schemas.microsoft.com/office/drawing/2014/main" id="{DA2906D5-9A0C-4F71-917A-68AFF65A3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2271797"/>
              </p:ext>
            </p:extLst>
          </p:nvPr>
        </p:nvGraphicFramePr>
        <p:xfrm>
          <a:off x="2057384" y="2704290"/>
          <a:ext cx="3475399" cy="1809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15412"/>
            <a:ext cx="1846453" cy="199883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200"/>
            <a:ext cx="1846453" cy="1650516"/>
          </a:xfrm>
          <a:prstGeom prst="rect">
            <a:avLst/>
          </a:prstGeom>
        </p:spPr>
      </p:pic>
      <p:graphicFrame>
        <p:nvGraphicFramePr>
          <p:cNvPr id="19" name="Graf 18">
            <a:extLst>
              <a:ext uri="{FF2B5EF4-FFF2-40B4-BE49-F238E27FC236}">
                <a16:creationId xmlns:a16="http://schemas.microsoft.com/office/drawing/2014/main" id="{DA2906D5-9A0C-4F71-917A-68AFF65A3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130283"/>
              </p:ext>
            </p:extLst>
          </p:nvPr>
        </p:nvGraphicFramePr>
        <p:xfrm>
          <a:off x="2030879" y="457200"/>
          <a:ext cx="3416610" cy="2007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Rectangle 1"/>
          <p:cNvSpPr txBox="1">
            <a:spLocks noChangeArrowheads="1"/>
          </p:cNvSpPr>
          <p:nvPr/>
        </p:nvSpPr>
        <p:spPr>
          <a:xfrm>
            <a:off x="5831183" y="217501"/>
            <a:ext cx="2928672" cy="479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sz="2000" b="1" dirty="0" smtClean="0"/>
              <a:t>Vlaštovka obecná</a:t>
            </a:r>
            <a:endParaRPr lang="en-GB" altLang="cs-CZ" sz="2000" b="1" dirty="0" smtClean="0"/>
          </a:p>
        </p:txBody>
      </p:sp>
      <p:sp>
        <p:nvSpPr>
          <p:cNvPr id="21" name="Rectangle 1"/>
          <p:cNvSpPr txBox="1">
            <a:spLocks noChangeArrowheads="1"/>
          </p:cNvSpPr>
          <p:nvPr/>
        </p:nvSpPr>
        <p:spPr>
          <a:xfrm>
            <a:off x="5831183" y="2303255"/>
            <a:ext cx="2928672" cy="802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sz="2000" b="1" dirty="0" smtClean="0"/>
              <a:t>Špaček obecný</a:t>
            </a:r>
            <a:endParaRPr lang="en-GB" altLang="cs-CZ" sz="2000" b="1" dirty="0" smtClean="0"/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5831183" y="732871"/>
            <a:ext cx="3489154" cy="15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ts val="8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eaLnBrk="0" hangingPunct="0">
              <a:spcBef>
                <a:spcPts val="7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eaLnBrk="0" hangingPunct="0">
              <a:spcBef>
                <a:spcPts val="6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eaLnBrk="0" hangingPunct="0">
              <a:spcBef>
                <a:spcPts val="5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eaLnBrk="0" hangingPunct="0">
              <a:spcBef>
                <a:spcPts val="5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320 000 – 640 000 párů</a:t>
            </a: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Možnosti podpory:</a:t>
            </a:r>
            <a:endParaRPr lang="cs-CZ" altLang="cs-CZ" sz="16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- zachování chovu zvířat</a:t>
            </a:r>
            <a:endParaRPr lang="cs-CZ" altLang="cs-CZ" sz="16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- revitalizace mokřadů</a:t>
            </a: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- omezení pesticidů</a:t>
            </a:r>
            <a:endParaRPr lang="en-US" altLang="cs-CZ" sz="1600" dirty="0">
              <a:solidFill>
                <a:schemeClr val="tx1"/>
              </a:solidFill>
            </a:endParaRP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5831183" y="2970896"/>
            <a:ext cx="3489154" cy="15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ts val="8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eaLnBrk="0" hangingPunct="0">
              <a:spcBef>
                <a:spcPts val="7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eaLnBrk="0" hangingPunct="0">
              <a:spcBef>
                <a:spcPts val="6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eaLnBrk="0" hangingPunct="0">
              <a:spcBef>
                <a:spcPts val="5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eaLnBrk="0" hangingPunct="0">
              <a:spcBef>
                <a:spcPts val="5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2 000 000 – 4 000 000 párů</a:t>
            </a: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Možnosti podpory:</a:t>
            </a:r>
            <a:endParaRPr lang="cs-CZ" altLang="cs-CZ" sz="16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- zachování ovocných stromů v krajině</a:t>
            </a:r>
            <a:endParaRPr lang="cs-CZ" altLang="cs-CZ" sz="16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- větší podíl neproduktivních ploch</a:t>
            </a: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- omezení pesticidů</a:t>
            </a:r>
            <a:endParaRPr lang="en-US" altLang="cs-CZ" sz="1600" dirty="0">
              <a:solidFill>
                <a:schemeClr val="tx1"/>
              </a:solidFill>
            </a:endParaRP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DB59E876-3202-45A9-AA10-D15DA210F364}"/>
              </a:ext>
            </a:extLst>
          </p:cNvPr>
          <p:cNvSpPr txBox="1"/>
          <p:nvPr/>
        </p:nvSpPr>
        <p:spPr>
          <a:xfrm>
            <a:off x="3143800" y="504599"/>
            <a:ext cx="28683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JPSP, ČSO (100 % - rok 2000)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DB59E876-3202-45A9-AA10-D15DA210F364}"/>
              </a:ext>
            </a:extLst>
          </p:cNvPr>
          <p:cNvSpPr txBox="1"/>
          <p:nvPr/>
        </p:nvSpPr>
        <p:spPr>
          <a:xfrm>
            <a:off x="3075707" y="2754005"/>
            <a:ext cx="28683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JPSP, ČSO (100 % - rok 2000)</a:t>
            </a:r>
          </a:p>
        </p:txBody>
      </p:sp>
    </p:spTree>
    <p:extLst>
      <p:ext uri="{BB962C8B-B14F-4D97-AF65-F5344CB8AC3E}">
        <p14:creationId xmlns:p14="http://schemas.microsoft.com/office/powerpoint/2010/main" val="357502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6" y="267104"/>
            <a:ext cx="2925696" cy="218768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443" y="267103"/>
            <a:ext cx="2823661" cy="218768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068" y="267103"/>
            <a:ext cx="2858716" cy="2187682"/>
          </a:xfrm>
          <a:prstGeom prst="rect">
            <a:avLst/>
          </a:prstGeom>
        </p:spPr>
      </p:pic>
      <p:sp>
        <p:nvSpPr>
          <p:cNvPr id="18" name="Rectangle 1"/>
          <p:cNvSpPr txBox="1">
            <a:spLocks noChangeArrowheads="1"/>
          </p:cNvSpPr>
          <p:nvPr/>
        </p:nvSpPr>
        <p:spPr>
          <a:xfrm>
            <a:off x="171990" y="2599081"/>
            <a:ext cx="2928672" cy="479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sz="2000" b="1" dirty="0" smtClean="0"/>
              <a:t>Drop malý</a:t>
            </a:r>
            <a:endParaRPr lang="en-GB" altLang="cs-CZ" sz="2000" b="1" dirty="0" smtClean="0"/>
          </a:p>
        </p:txBody>
      </p:sp>
      <p:sp>
        <p:nvSpPr>
          <p:cNvPr id="22" name="Rectangle 1"/>
          <p:cNvSpPr txBox="1">
            <a:spLocks noChangeArrowheads="1"/>
          </p:cNvSpPr>
          <p:nvPr/>
        </p:nvSpPr>
        <p:spPr>
          <a:xfrm>
            <a:off x="3192443" y="2599082"/>
            <a:ext cx="2928672" cy="479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sz="2000" b="1" dirty="0" smtClean="0"/>
              <a:t>Ťuhýk rudohlavý</a:t>
            </a:r>
            <a:endParaRPr lang="en-GB" altLang="cs-CZ" sz="2000" b="1" dirty="0" smtClean="0"/>
          </a:p>
        </p:txBody>
      </p:sp>
      <p:sp>
        <p:nvSpPr>
          <p:cNvPr id="23" name="Rectangle 1"/>
          <p:cNvSpPr txBox="1">
            <a:spLocks noChangeArrowheads="1"/>
          </p:cNvSpPr>
          <p:nvPr/>
        </p:nvSpPr>
        <p:spPr>
          <a:xfrm>
            <a:off x="6212896" y="2599746"/>
            <a:ext cx="2928672" cy="479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sz="2000" b="1" dirty="0" smtClean="0"/>
              <a:t>Poštolka rudonohá</a:t>
            </a:r>
            <a:endParaRPr lang="en-GB" altLang="cs-CZ" sz="2000" b="1" dirty="0" smtClean="0"/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55798" y="3223841"/>
            <a:ext cx="2868682" cy="15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ts val="8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eaLnBrk="0" hangingPunct="0">
              <a:spcBef>
                <a:spcPts val="7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eaLnBrk="0" hangingPunct="0">
              <a:spcBef>
                <a:spcPts val="6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eaLnBrk="0" hangingPunct="0">
              <a:spcBef>
                <a:spcPts val="5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eaLnBrk="0" hangingPunct="0">
              <a:spcBef>
                <a:spcPts val="5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450"/>
              </a:spcBef>
              <a:buSzPct val="100000"/>
              <a:buFont typeface="Wingdings" panose="05000000000000000000" pitchFamily="2" charset="2"/>
              <a:buChar char="Ø"/>
              <a:defRPr/>
            </a:pPr>
            <a:r>
              <a:rPr lang="cs-CZ" altLang="cs-CZ" sz="1800" dirty="0">
                <a:solidFill>
                  <a:schemeClr val="tx1"/>
                </a:solidFill>
              </a:rPr>
              <a:t>v</a:t>
            </a:r>
            <a:r>
              <a:rPr lang="cs-CZ" altLang="cs-CZ" sz="1800" dirty="0" smtClean="0">
                <a:solidFill>
                  <a:schemeClr val="tx1"/>
                </a:solidFill>
              </a:rPr>
              <a:t>zácně zaletuje z jihozápadní Evropy</a:t>
            </a:r>
            <a:endParaRPr lang="cs-CZ" altLang="cs-CZ" sz="18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endParaRPr lang="cs-CZ" altLang="cs-CZ" sz="18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450"/>
              </a:spcBef>
              <a:buSzPct val="100000"/>
              <a:buFont typeface="Wingdings" panose="05000000000000000000" pitchFamily="2" charset="2"/>
              <a:buChar char="Ø"/>
              <a:defRPr/>
            </a:pPr>
            <a:endParaRPr lang="en-US" altLang="cs-CZ" sz="1800" dirty="0">
              <a:solidFill>
                <a:schemeClr val="tx1"/>
              </a:solidFill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3192443" y="3223841"/>
            <a:ext cx="2868682" cy="15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ts val="8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eaLnBrk="0" hangingPunct="0">
              <a:spcBef>
                <a:spcPts val="7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eaLnBrk="0" hangingPunct="0">
              <a:spcBef>
                <a:spcPts val="6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eaLnBrk="0" hangingPunct="0">
              <a:spcBef>
                <a:spcPts val="5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eaLnBrk="0" hangingPunct="0">
              <a:spcBef>
                <a:spcPts val="5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450"/>
              </a:spcBef>
              <a:buSzPct val="100000"/>
              <a:buFont typeface="Wingdings" panose="05000000000000000000" pitchFamily="2" charset="2"/>
              <a:buChar char="Ø"/>
              <a:defRPr/>
            </a:pPr>
            <a:r>
              <a:rPr lang="cs-CZ" altLang="cs-CZ" sz="1800" dirty="0" smtClean="0">
                <a:solidFill>
                  <a:schemeClr val="tx1"/>
                </a:solidFill>
              </a:rPr>
              <a:t>vzácně zaletuje z jihovýchodní Evropy</a:t>
            </a:r>
            <a:endParaRPr lang="cs-CZ" altLang="cs-CZ" sz="18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endParaRPr lang="cs-CZ" altLang="cs-CZ" sz="18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450"/>
              </a:spcBef>
              <a:buSzPct val="100000"/>
              <a:buFont typeface="Wingdings" panose="05000000000000000000" pitchFamily="2" charset="2"/>
              <a:buChar char="Ø"/>
              <a:defRPr/>
            </a:pPr>
            <a:endParaRPr lang="en-US" altLang="cs-CZ" sz="1800" dirty="0">
              <a:solidFill>
                <a:schemeClr val="tx1"/>
              </a:solidFill>
            </a:endParaRP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6242891" y="3223841"/>
            <a:ext cx="2868682" cy="15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ts val="8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eaLnBrk="0" hangingPunct="0">
              <a:spcBef>
                <a:spcPts val="7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eaLnBrk="0" hangingPunct="0">
              <a:spcBef>
                <a:spcPts val="6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eaLnBrk="0" hangingPunct="0">
              <a:spcBef>
                <a:spcPts val="5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eaLnBrk="0" hangingPunct="0">
              <a:spcBef>
                <a:spcPts val="5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450"/>
              </a:spcBef>
              <a:buSzPct val="100000"/>
              <a:buFont typeface="Wingdings" panose="05000000000000000000" pitchFamily="2" charset="2"/>
              <a:buChar char="Ø"/>
              <a:defRPr/>
            </a:pPr>
            <a:r>
              <a:rPr lang="cs-CZ" altLang="cs-CZ" sz="1800" dirty="0">
                <a:solidFill>
                  <a:schemeClr val="tx1"/>
                </a:solidFill>
              </a:rPr>
              <a:t>o</a:t>
            </a:r>
            <a:r>
              <a:rPr lang="cs-CZ" altLang="cs-CZ" sz="1800" dirty="0" smtClean="0">
                <a:solidFill>
                  <a:schemeClr val="tx1"/>
                </a:solidFill>
              </a:rPr>
              <a:t>bčasně zaletuje z jihovýchodní Evropy</a:t>
            </a:r>
            <a:endParaRPr lang="cs-CZ" altLang="cs-CZ" sz="18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450"/>
              </a:spcBef>
              <a:buSzPct val="100000"/>
              <a:buFont typeface="Wingdings" panose="05000000000000000000" pitchFamily="2" charset="2"/>
              <a:buChar char="Ø"/>
              <a:defRPr/>
            </a:pPr>
            <a:endParaRPr lang="en-US" altLang="cs-CZ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29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>
          <a:xfrm>
            <a:off x="5713055" y="2540937"/>
            <a:ext cx="3017518" cy="508510"/>
          </a:xfrm>
        </p:spPr>
        <p:txBody>
          <a:bodyPr>
            <a:normAutofit/>
          </a:bodyPr>
          <a:lstStyle/>
          <a:p>
            <a:pPr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sz="2000" b="1" dirty="0" smtClean="0"/>
              <a:t>Skřivan polní</a:t>
            </a:r>
            <a:endParaRPr lang="en-GB" altLang="cs-CZ" sz="2000" b="1" dirty="0" smtClean="0"/>
          </a:p>
        </p:txBody>
      </p:sp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DA2906D5-9A0C-4F71-917A-68AFF65A3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3650225"/>
              </p:ext>
            </p:extLst>
          </p:nvPr>
        </p:nvGraphicFramePr>
        <p:xfrm>
          <a:off x="2282189" y="542655"/>
          <a:ext cx="3185652" cy="1718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DA2906D5-9A0C-4F71-917A-68AFF65A3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4343325"/>
              </p:ext>
            </p:extLst>
          </p:nvPr>
        </p:nvGraphicFramePr>
        <p:xfrm>
          <a:off x="2282189" y="2788529"/>
          <a:ext cx="3185652" cy="1714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88529"/>
            <a:ext cx="2185481" cy="171541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" y="530042"/>
            <a:ext cx="2185485" cy="1598720"/>
          </a:xfrm>
          <a:prstGeom prst="rect">
            <a:avLst/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DB59E876-3202-45A9-AA10-D15DA210F364}"/>
              </a:ext>
            </a:extLst>
          </p:cNvPr>
          <p:cNvSpPr txBox="1"/>
          <p:nvPr/>
        </p:nvSpPr>
        <p:spPr>
          <a:xfrm>
            <a:off x="3143800" y="504599"/>
            <a:ext cx="28683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JPSP, ČSO (100 % - rok 2000)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E876-3202-45A9-AA10-D15DA210F364}"/>
              </a:ext>
            </a:extLst>
          </p:cNvPr>
          <p:cNvSpPr txBox="1"/>
          <p:nvPr/>
        </p:nvSpPr>
        <p:spPr>
          <a:xfrm>
            <a:off x="3143800" y="2828119"/>
            <a:ext cx="28683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JPSP, ČSO (100 % - rok 2000)</a:t>
            </a:r>
          </a:p>
        </p:txBody>
      </p:sp>
      <p:sp>
        <p:nvSpPr>
          <p:cNvPr id="17" name="Rectangle 1"/>
          <p:cNvSpPr txBox="1">
            <a:spLocks noChangeArrowheads="1"/>
          </p:cNvSpPr>
          <p:nvPr/>
        </p:nvSpPr>
        <p:spPr>
          <a:xfrm>
            <a:off x="5674955" y="-2300"/>
            <a:ext cx="3093719" cy="633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sz="2000" b="1" dirty="0" smtClean="0"/>
              <a:t>Hrdlička divoká</a:t>
            </a:r>
            <a:endParaRPr lang="en-GB" altLang="cs-CZ" sz="2000" b="1" dirty="0" smtClean="0"/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5648528" y="506719"/>
            <a:ext cx="3495472" cy="15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ts val="8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eaLnBrk="0" hangingPunct="0">
              <a:spcBef>
                <a:spcPts val="7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eaLnBrk="0" hangingPunct="0">
              <a:spcBef>
                <a:spcPts val="6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eaLnBrk="0" hangingPunct="0">
              <a:spcBef>
                <a:spcPts val="5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eaLnBrk="0" hangingPunct="0">
              <a:spcBef>
                <a:spcPts val="5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40 000 – 70 000 párů</a:t>
            </a: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Možnosti podpory:</a:t>
            </a:r>
            <a:endParaRPr lang="cs-CZ" altLang="cs-CZ" sz="16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- větší podíl neproduktivních ploch</a:t>
            </a: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- omezení pesticidů</a:t>
            </a: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- vytváření mokřadů</a:t>
            </a: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- výsadba rozptýlené zeleně</a:t>
            </a:r>
            <a:endParaRPr lang="en-US" altLang="cs-CZ" sz="1600" dirty="0">
              <a:solidFill>
                <a:schemeClr val="tx1"/>
              </a:solidFill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5713055" y="3002442"/>
            <a:ext cx="3430945" cy="15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ts val="8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eaLnBrk="0" hangingPunct="0">
              <a:spcBef>
                <a:spcPts val="7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eaLnBrk="0" hangingPunct="0">
              <a:spcBef>
                <a:spcPts val="6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eaLnBrk="0" hangingPunct="0">
              <a:spcBef>
                <a:spcPts val="5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eaLnBrk="0" hangingPunct="0">
              <a:spcBef>
                <a:spcPts val="5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800 000 – 1 400 000 párů</a:t>
            </a: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Možnosti podpory:</a:t>
            </a:r>
            <a:endParaRPr lang="cs-CZ" altLang="cs-CZ" sz="16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- větší podíl jařin</a:t>
            </a: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- úhory v krajině</a:t>
            </a: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- omezení pesticidů</a:t>
            </a: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- skřivánčí plošky?</a:t>
            </a: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endParaRPr lang="en-US" altLang="cs-CZ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21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>
          <a:xfrm>
            <a:off x="106680" y="201690"/>
            <a:ext cx="8907780" cy="802070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b="1" dirty="0" smtClean="0"/>
              <a:t>Další ubývající ptačí druhy </a:t>
            </a:r>
            <a:endParaRPr lang="en-GB" altLang="cs-CZ" b="1" dirty="0" smtClean="0"/>
          </a:p>
        </p:txBody>
      </p:sp>
      <p:grpSp>
        <p:nvGrpSpPr>
          <p:cNvPr id="6" name="Skupina 5"/>
          <p:cNvGrpSpPr/>
          <p:nvPr/>
        </p:nvGrpSpPr>
        <p:grpSpPr>
          <a:xfrm>
            <a:off x="48535" y="923437"/>
            <a:ext cx="9494195" cy="160646"/>
            <a:chOff x="120301" y="1326276"/>
            <a:chExt cx="12658926" cy="214194"/>
          </a:xfrm>
        </p:grpSpPr>
        <p:pic>
          <p:nvPicPr>
            <p:cNvPr id="7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07" y="1184813"/>
            <a:ext cx="2454713" cy="187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720" y="1184801"/>
            <a:ext cx="2501402" cy="187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08" y="3212696"/>
            <a:ext cx="2454713" cy="1930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7420" y="1184813"/>
            <a:ext cx="2581285" cy="1876052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6128" y="3193765"/>
            <a:ext cx="2519994" cy="1949736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7420" y="3193765"/>
            <a:ext cx="2626564" cy="194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8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"/>
          <p:cNvSpPr>
            <a:spLocks noGrp="1" noChangeArrowheads="1"/>
          </p:cNvSpPr>
          <p:nvPr>
            <p:ph type="title"/>
          </p:nvPr>
        </p:nvSpPr>
        <p:spPr>
          <a:xfrm>
            <a:off x="219919" y="227289"/>
            <a:ext cx="8796759" cy="641747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cs-CZ" altLang="cs-CZ" b="1" dirty="0" err="1" smtClean="0"/>
              <a:t>Stavající</a:t>
            </a:r>
            <a:r>
              <a:rPr lang="cs-CZ" altLang="cs-CZ" b="1" dirty="0" smtClean="0"/>
              <a:t> cílená ochrana ptáků zemědělské krajiny v SZP</a:t>
            </a:r>
            <a:endParaRPr lang="cs-CZ" altLang="cs-CZ" b="1" dirty="0"/>
          </a:p>
        </p:txBody>
      </p:sp>
      <p:grpSp>
        <p:nvGrpSpPr>
          <p:cNvPr id="6" name="Skupina 5"/>
          <p:cNvGrpSpPr/>
          <p:nvPr/>
        </p:nvGrpSpPr>
        <p:grpSpPr>
          <a:xfrm>
            <a:off x="48535" y="923437"/>
            <a:ext cx="9494195" cy="160646"/>
            <a:chOff x="120301" y="1326276"/>
            <a:chExt cx="12658926" cy="214194"/>
          </a:xfrm>
        </p:grpSpPr>
        <p:pic>
          <p:nvPicPr>
            <p:cNvPr id="7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4"/>
          <p:cNvSpPr txBox="1"/>
          <p:nvPr/>
        </p:nvSpPr>
        <p:spPr>
          <a:xfrm>
            <a:off x="1176200" y="1431140"/>
            <a:ext cx="6884195" cy="2820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sz="2000" b="1" dirty="0" smtClean="0">
                <a:cs typeface="Arial" charset="0"/>
              </a:rPr>
              <a:t>Orná půda:</a:t>
            </a: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sz="2000" dirty="0" err="1" smtClean="0">
                <a:cs typeface="Arial" charset="0"/>
              </a:rPr>
              <a:t>Agroenvironmentálně</a:t>
            </a:r>
            <a:r>
              <a:rPr lang="cs-CZ" sz="2000" dirty="0" smtClean="0">
                <a:cs typeface="Arial" charset="0"/>
              </a:rPr>
              <a:t>-klimatická opatření (AEKO) </a:t>
            </a:r>
            <a:r>
              <a:rPr lang="cs-CZ" sz="2000" dirty="0" err="1" smtClean="0">
                <a:cs typeface="Arial" charset="0"/>
              </a:rPr>
              <a:t>Biopásy</a:t>
            </a:r>
            <a:r>
              <a:rPr lang="cs-CZ" sz="2000" dirty="0" smtClean="0">
                <a:cs typeface="Arial" charset="0"/>
              </a:rPr>
              <a:t> a Ochrana čejky chocholaté</a:t>
            </a: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endParaRPr lang="cs-CZ" sz="2000" dirty="0" smtClean="0">
              <a:cs typeface="Arial" charset="0"/>
            </a:endParaRP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sz="2000" b="1" dirty="0" smtClean="0">
                <a:cs typeface="Arial" charset="0"/>
              </a:rPr>
              <a:t>Trvalé travní porosty:</a:t>
            </a: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sz="2000" dirty="0" smtClean="0">
                <a:cs typeface="Arial" charset="0"/>
              </a:rPr>
              <a:t>AEKO Ochrana chřástala polního a nadstavbové AEKO Ošetřování TTP</a:t>
            </a:r>
          </a:p>
        </p:txBody>
      </p:sp>
    </p:spTree>
    <p:extLst>
      <p:ext uri="{BB962C8B-B14F-4D97-AF65-F5344CB8AC3E}">
        <p14:creationId xmlns:p14="http://schemas.microsoft.com/office/powerpoint/2010/main" val="30002950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29" y="1956224"/>
            <a:ext cx="3692241" cy="274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1" name="Rectangle 4"/>
          <p:cNvSpPr>
            <a:spLocks noChangeArrowheads="1"/>
          </p:cNvSpPr>
          <p:nvPr/>
        </p:nvSpPr>
        <p:spPr bwMode="auto">
          <a:xfrm>
            <a:off x="283129" y="254643"/>
            <a:ext cx="8581937" cy="66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 smtClean="0">
                <a:solidFill>
                  <a:srgbClr val="1B8A89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cs-CZ" altLang="cs-CZ" sz="2800" b="1" dirty="0" err="1" smtClean="0">
                <a:solidFill>
                  <a:srgbClr val="1B8A89"/>
                </a:solidFill>
                <a:latin typeface="+mj-lt"/>
                <a:cs typeface="Arial" panose="020B0604020202020204" pitchFamily="34" charset="0"/>
              </a:rPr>
              <a:t>Agroenvironmentálně</a:t>
            </a:r>
            <a:r>
              <a:rPr lang="cs-CZ" altLang="cs-CZ" sz="2800" b="1" dirty="0" smtClean="0">
                <a:solidFill>
                  <a:srgbClr val="1B8A89"/>
                </a:solidFill>
                <a:latin typeface="+mj-lt"/>
                <a:cs typeface="Arial" panose="020B0604020202020204" pitchFamily="34" charset="0"/>
              </a:rPr>
              <a:t>-klimatické opatření</a:t>
            </a:r>
            <a:endParaRPr lang="cs-CZ" altLang="cs-CZ" sz="2800" b="1" dirty="0">
              <a:solidFill>
                <a:srgbClr val="1B8A89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254" y="1973474"/>
            <a:ext cx="3763086" cy="272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kupina 4"/>
          <p:cNvGrpSpPr/>
          <p:nvPr/>
        </p:nvGrpSpPr>
        <p:grpSpPr>
          <a:xfrm>
            <a:off x="48535" y="923437"/>
            <a:ext cx="9494195" cy="160646"/>
            <a:chOff x="120301" y="1326276"/>
            <a:chExt cx="12658926" cy="214194"/>
          </a:xfrm>
        </p:grpSpPr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Obrázek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Obrázek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Obdélník 1"/>
          <p:cNvSpPr/>
          <p:nvPr/>
        </p:nvSpPr>
        <p:spPr>
          <a:xfrm>
            <a:off x="4730782" y="1277095"/>
            <a:ext cx="399817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000" dirty="0" err="1" smtClean="0">
                <a:latin typeface="+mj-lt"/>
                <a:cs typeface="Arial" panose="020B0604020202020204" pitchFamily="34" charset="0"/>
              </a:rPr>
              <a:t>Nektarodárné</a:t>
            </a:r>
            <a:r>
              <a:rPr lang="cs-CZ" altLang="cs-CZ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2000" dirty="0" err="1" smtClean="0">
                <a:latin typeface="+mj-lt"/>
                <a:cs typeface="Arial" panose="020B0604020202020204" pitchFamily="34" charset="0"/>
              </a:rPr>
              <a:t>biopásy</a:t>
            </a:r>
            <a:endParaRPr lang="cs-CZ" altLang="cs-CZ" sz="2000" dirty="0" smtClean="0">
              <a:latin typeface="+mj-lt"/>
              <a:cs typeface="Arial" panose="020B0604020202020204" pitchFamily="34" charset="0"/>
            </a:endParaRPr>
          </a:p>
          <a:p>
            <a:r>
              <a:rPr lang="pl-PL" dirty="0"/>
              <a:t>(rok 2019 -152 </a:t>
            </a:r>
            <a:r>
              <a:rPr lang="pl-PL" dirty="0" smtClean="0"/>
              <a:t>žadatelů, celkem </a:t>
            </a:r>
            <a:r>
              <a:rPr lang="pl-PL" dirty="0"/>
              <a:t>1005 ha)</a:t>
            </a:r>
            <a:endParaRPr lang="cs-CZ" sz="2000" dirty="0">
              <a:latin typeface="+mj-lt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35010" y="1213520"/>
            <a:ext cx="510588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000" dirty="0" smtClean="0">
                <a:cs typeface="Arial" panose="020B0604020202020204" pitchFamily="34" charset="0"/>
              </a:rPr>
              <a:t>Krmné </a:t>
            </a:r>
            <a:r>
              <a:rPr lang="cs-CZ" altLang="cs-CZ" sz="2000" dirty="0" err="1" smtClean="0">
                <a:cs typeface="Arial" panose="020B0604020202020204" pitchFamily="34" charset="0"/>
              </a:rPr>
              <a:t>biopásy</a:t>
            </a:r>
            <a:endParaRPr lang="cs-CZ" altLang="cs-CZ" sz="2000" dirty="0" smtClean="0">
              <a:cs typeface="Arial" panose="020B0604020202020204" pitchFamily="34" charset="0"/>
            </a:endParaRPr>
          </a:p>
          <a:p>
            <a:r>
              <a:rPr lang="pl-PL" dirty="0" smtClean="0"/>
              <a:t>(</a:t>
            </a:r>
            <a:r>
              <a:rPr lang="pl-PL" dirty="0"/>
              <a:t>rok 2019 –239 </a:t>
            </a:r>
            <a:r>
              <a:rPr lang="pl-PL" dirty="0" smtClean="0"/>
              <a:t>žadatelů, celkem 2867 </a:t>
            </a:r>
            <a:r>
              <a:rPr lang="pl-PL" dirty="0"/>
              <a:t>ha)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92028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6" name="Rectangle 11"/>
          <p:cNvSpPr>
            <a:spLocks noChangeArrowheads="1"/>
          </p:cNvSpPr>
          <p:nvPr/>
        </p:nvSpPr>
        <p:spPr bwMode="auto">
          <a:xfrm>
            <a:off x="425370" y="205980"/>
            <a:ext cx="8255644" cy="65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>
                <a:solidFill>
                  <a:srgbClr val="1B8A89"/>
                </a:solidFill>
                <a:latin typeface="+mj-lt"/>
                <a:cs typeface="Arial" panose="020B0604020202020204" pitchFamily="34" charset="0"/>
              </a:rPr>
              <a:t>Přínos krmných </a:t>
            </a:r>
            <a:r>
              <a:rPr lang="cs-CZ" altLang="cs-CZ" b="1" dirty="0" err="1">
                <a:solidFill>
                  <a:srgbClr val="1B8A89"/>
                </a:solidFill>
                <a:latin typeface="+mj-lt"/>
                <a:cs typeface="Arial" panose="020B0604020202020204" pitchFamily="34" charset="0"/>
              </a:rPr>
              <a:t>biopásů</a:t>
            </a:r>
            <a:r>
              <a:rPr lang="cs-CZ" altLang="cs-CZ" b="1" dirty="0">
                <a:solidFill>
                  <a:srgbClr val="1B8A89"/>
                </a:solidFill>
                <a:latin typeface="+mj-lt"/>
                <a:cs typeface="Arial" panose="020B0604020202020204" pitchFamily="34" charset="0"/>
              </a:rPr>
              <a:t> pro ptáky</a:t>
            </a:r>
            <a:endParaRPr lang="en-GB" altLang="cs-CZ" b="1" dirty="0">
              <a:solidFill>
                <a:srgbClr val="1B8A8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1868087" y="1300883"/>
            <a:ext cx="6812927" cy="360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450"/>
              </a:spcAft>
              <a:buSzPct val="100000"/>
              <a:defRPr/>
            </a:pPr>
            <a:r>
              <a:rPr lang="cs-CZ" altLang="cs-CZ" sz="1600" dirty="0">
                <a:solidFill>
                  <a:schemeClr val="tx1"/>
                </a:solidFill>
                <a:latin typeface="+mn-lt"/>
              </a:rPr>
              <a:t>Rozsáhlý výzkum potvrdil, že v krmných </a:t>
            </a:r>
            <a:r>
              <a:rPr lang="cs-CZ" altLang="cs-CZ" sz="1600" dirty="0" err="1">
                <a:solidFill>
                  <a:schemeClr val="tx1"/>
                </a:solidFill>
                <a:latin typeface="+mn-lt"/>
              </a:rPr>
              <a:t>biopásech</a:t>
            </a:r>
            <a:r>
              <a:rPr lang="cs-CZ" altLang="cs-CZ" sz="1600" dirty="0">
                <a:solidFill>
                  <a:schemeClr val="tx1"/>
                </a:solidFill>
                <a:latin typeface="+mn-lt"/>
              </a:rPr>
              <a:t> je prokazatelně vyšší početnost ptáků včetně ubývajících druhů a zajíců oproti běžné zemědělské krajině </a:t>
            </a:r>
            <a:r>
              <a:rPr lang="nl-NL" altLang="cs-CZ" sz="1600" dirty="0">
                <a:solidFill>
                  <a:schemeClr val="tx1"/>
                </a:solidFill>
                <a:latin typeface="+mn-lt"/>
              </a:rPr>
              <a:t>(Šálek et al. </a:t>
            </a:r>
            <a:r>
              <a:rPr lang="cs-CZ" altLang="cs-CZ" sz="1600" dirty="0" smtClean="0">
                <a:solidFill>
                  <a:schemeClr val="tx1"/>
                </a:solidFill>
                <a:latin typeface="+mn-lt"/>
              </a:rPr>
              <a:t>2022</a:t>
            </a:r>
            <a:r>
              <a:rPr lang="nl-NL" altLang="cs-CZ" sz="1600" dirty="0" smtClean="0">
                <a:solidFill>
                  <a:schemeClr val="tx1"/>
                </a:solidFill>
                <a:latin typeface="+mn-lt"/>
              </a:rPr>
              <a:t>) </a:t>
            </a:r>
            <a:endParaRPr lang="cs-CZ" altLang="cs-CZ" sz="1600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spcAft>
                <a:spcPts val="450"/>
              </a:spcAft>
              <a:buSzPct val="100000"/>
              <a:defRPr/>
            </a:pPr>
            <a:endParaRPr lang="cs-CZ" altLang="cs-CZ" sz="800" dirty="0" smtClean="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spcAft>
                <a:spcPts val="450"/>
              </a:spcAft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  <a:latin typeface="+mn-lt"/>
              </a:rPr>
              <a:t>Přínos </a:t>
            </a:r>
            <a:r>
              <a:rPr lang="cs-CZ" altLang="cs-CZ" sz="1600" dirty="0" err="1">
                <a:solidFill>
                  <a:schemeClr val="tx1"/>
                </a:solidFill>
                <a:latin typeface="+mn-lt"/>
              </a:rPr>
              <a:t>biopásů</a:t>
            </a:r>
            <a:r>
              <a:rPr lang="cs-CZ" altLang="cs-CZ" sz="1600" dirty="0">
                <a:solidFill>
                  <a:schemeClr val="tx1"/>
                </a:solidFill>
                <a:latin typeface="+mn-lt"/>
              </a:rPr>
              <a:t> pro ptactvo, savce a opylovače vnímají i samotní zemědělci, kteří opatření </a:t>
            </a:r>
            <a:r>
              <a:rPr lang="cs-CZ" altLang="cs-CZ" sz="1600" dirty="0" smtClean="0">
                <a:solidFill>
                  <a:schemeClr val="tx1"/>
                </a:solidFill>
                <a:latin typeface="+mn-lt"/>
              </a:rPr>
              <a:t>realizují – ale jen na 0,09 % orné půdy. </a:t>
            </a:r>
            <a:endParaRPr lang="cs-CZ" altLang="cs-CZ" sz="1600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spcAft>
                <a:spcPts val="450"/>
              </a:spcAft>
              <a:buSzPct val="100000"/>
              <a:defRPr/>
            </a:pPr>
            <a:endParaRPr lang="cs-CZ" altLang="cs-CZ" sz="800" dirty="0" smtClean="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spcAft>
                <a:spcPts val="450"/>
              </a:spcAft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  <a:latin typeface="+mn-lt"/>
              </a:rPr>
              <a:t>Mezi </a:t>
            </a:r>
            <a:r>
              <a:rPr lang="cs-CZ" altLang="cs-CZ" sz="1600" dirty="0">
                <a:solidFill>
                  <a:schemeClr val="tx1"/>
                </a:solidFill>
                <a:latin typeface="+mn-lt"/>
              </a:rPr>
              <a:t>největší problémy uvádějí: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450"/>
              </a:spcAft>
              <a:buSzPct val="100000"/>
              <a:buFont typeface="Wingdings" panose="05000000000000000000" pitchFamily="2" charset="2"/>
              <a:buChar char="Ø"/>
              <a:defRPr/>
            </a:pPr>
            <a:r>
              <a:rPr lang="cs-CZ" altLang="cs-CZ" sz="1600" dirty="0">
                <a:solidFill>
                  <a:schemeClr val="tx1"/>
                </a:solidFill>
                <a:latin typeface="+mn-lt"/>
              </a:rPr>
              <a:t>riziko zaplevelení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450"/>
              </a:spcAft>
              <a:buSzPct val="100000"/>
              <a:buFont typeface="Wingdings" panose="05000000000000000000" pitchFamily="2" charset="2"/>
              <a:buChar char="Ø"/>
              <a:defRPr/>
            </a:pPr>
            <a:r>
              <a:rPr lang="cs-CZ" altLang="cs-CZ" sz="1600" dirty="0">
                <a:solidFill>
                  <a:schemeClr val="tx1"/>
                </a:solidFill>
                <a:latin typeface="+mn-lt"/>
              </a:rPr>
              <a:t>přísný sankční systém za porušení podmínek, zejména zákaz přejezdu 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450"/>
              </a:spcAft>
              <a:buSzPct val="100000"/>
              <a:buFont typeface="Wingdings" panose="05000000000000000000" pitchFamily="2" charset="2"/>
              <a:buChar char="Ø"/>
              <a:defRPr/>
            </a:pPr>
            <a:r>
              <a:rPr lang="cs-CZ" altLang="cs-CZ" sz="1600" dirty="0">
                <a:solidFill>
                  <a:schemeClr val="tx1"/>
                </a:solidFill>
                <a:latin typeface="+mn-lt"/>
              </a:rPr>
              <a:t>nedostatečný informační servis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450"/>
              </a:spcAft>
              <a:buSzPct val="100000"/>
              <a:buFont typeface="Wingdings" panose="05000000000000000000" pitchFamily="2" charset="2"/>
              <a:buChar char="Ø"/>
              <a:defRPr/>
            </a:pPr>
            <a:r>
              <a:rPr lang="cs-CZ" altLang="cs-CZ" sz="1600" dirty="0">
                <a:solidFill>
                  <a:schemeClr val="tx1"/>
                </a:solidFill>
                <a:latin typeface="+mn-lt"/>
              </a:rPr>
              <a:t>malá variabilita opatření (uvítali by např. možnost dosetí)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450"/>
              </a:spcAft>
              <a:buSzPct val="100000"/>
              <a:buFont typeface="Wingdings" panose="05000000000000000000" pitchFamily="2" charset="2"/>
              <a:buChar char="Ø"/>
              <a:defRPr/>
            </a:pPr>
            <a:r>
              <a:rPr lang="cs-CZ" altLang="cs-CZ" sz="1600" dirty="0">
                <a:solidFill>
                  <a:schemeClr val="tx1"/>
                </a:solidFill>
                <a:latin typeface="+mn-lt"/>
              </a:rPr>
              <a:t>někteří zmiňují i vysokou cenu osiva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48535" y="923437"/>
            <a:ext cx="9494195" cy="160646"/>
            <a:chOff x="120301" y="1326276"/>
            <a:chExt cx="12658926" cy="214194"/>
          </a:xfrm>
        </p:grpSpPr>
        <p:pic>
          <p:nvPicPr>
            <p:cNvPr id="10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2" y="3679457"/>
            <a:ext cx="1612545" cy="136650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11273"/>
            <a:ext cx="1621835" cy="127049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2440564"/>
            <a:ext cx="1601813" cy="118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739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3129432"/>
            <a:ext cx="2925290" cy="193781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229301"/>
            <a:ext cx="9143999" cy="70723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3200" b="1" dirty="0" err="1" smtClean="0"/>
              <a:t>Nektarodárné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biopásy</a:t>
            </a:r>
            <a:r>
              <a:rPr lang="cs-CZ" sz="3200" b="1" dirty="0" smtClean="0"/>
              <a:t> a opylovači</a:t>
            </a:r>
            <a:endParaRPr lang="cs-CZ" sz="3200" b="1" dirty="0"/>
          </a:p>
        </p:txBody>
      </p:sp>
      <p:sp>
        <p:nvSpPr>
          <p:cNvPr id="165892" name="Zástupný symbol pro obsah 2"/>
          <p:cNvSpPr>
            <a:spLocks noGrp="1"/>
          </p:cNvSpPr>
          <p:nvPr>
            <p:ph idx="1"/>
          </p:nvPr>
        </p:nvSpPr>
        <p:spPr>
          <a:xfrm>
            <a:off x="743427" y="1232257"/>
            <a:ext cx="8296663" cy="3499247"/>
          </a:xfrm>
        </p:spPr>
        <p:txBody>
          <a:bodyPr/>
          <a:lstStyle/>
          <a:p>
            <a:r>
              <a:rPr lang="cs-CZ" altLang="cs-CZ" sz="1800" dirty="0"/>
              <a:t>Výzkum Šrámková </a:t>
            </a:r>
            <a:r>
              <a:rPr lang="en-GB" altLang="cs-CZ" sz="1800" dirty="0"/>
              <a:t>&amp; Nerad </a:t>
            </a:r>
            <a:r>
              <a:rPr lang="cs-CZ" altLang="cs-CZ" sz="1800" dirty="0"/>
              <a:t>(2016) prokázal v </a:t>
            </a:r>
            <a:r>
              <a:rPr lang="cs-CZ" altLang="cs-CZ" sz="1800" dirty="0" err="1"/>
              <a:t>nektarodárných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biopásech</a:t>
            </a:r>
            <a:r>
              <a:rPr lang="cs-CZ" altLang="cs-CZ" sz="1800" dirty="0"/>
              <a:t> největší početnost opylovačů. Druhová diverzita byla srovnatelná s planě rostoucí vegetací (125 ze 170 druhů </a:t>
            </a:r>
            <a:r>
              <a:rPr lang="cs-CZ" altLang="cs-CZ" sz="1800" dirty="0" err="1"/>
              <a:t>žahadlových</a:t>
            </a:r>
            <a:r>
              <a:rPr lang="cs-CZ" altLang="cs-CZ" sz="1800" dirty="0"/>
              <a:t> = 75 % druhů z okolí)</a:t>
            </a:r>
          </a:p>
          <a:p>
            <a:r>
              <a:rPr lang="cs-CZ" altLang="cs-CZ" sz="1800" dirty="0"/>
              <a:t>Optimálního efektu bylo dosaženo dělenou sečí</a:t>
            </a:r>
          </a:p>
          <a:p>
            <a:r>
              <a:rPr lang="cs-CZ" altLang="cs-CZ" sz="1800" dirty="0"/>
              <a:t>Význam </a:t>
            </a:r>
            <a:r>
              <a:rPr lang="cs-CZ" altLang="cs-CZ" sz="1800" dirty="0" err="1"/>
              <a:t>nektarodárných</a:t>
            </a:r>
            <a:r>
              <a:rPr lang="cs-CZ" altLang="cs-CZ" sz="1800" dirty="0"/>
              <a:t> pásů pro ptáky nebo zvěř nebyl zatím zkoumán</a:t>
            </a:r>
          </a:p>
        </p:txBody>
      </p:sp>
      <p:grpSp>
        <p:nvGrpSpPr>
          <p:cNvPr id="13" name="Skupina 12"/>
          <p:cNvGrpSpPr/>
          <p:nvPr/>
        </p:nvGrpSpPr>
        <p:grpSpPr>
          <a:xfrm>
            <a:off x="48535" y="923437"/>
            <a:ext cx="9494195" cy="160646"/>
            <a:chOff x="120301" y="1326276"/>
            <a:chExt cx="12658926" cy="214194"/>
          </a:xfrm>
        </p:grpSpPr>
        <p:pic>
          <p:nvPicPr>
            <p:cNvPr id="14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640" y="3129432"/>
            <a:ext cx="2898275" cy="1920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744" y="3129432"/>
            <a:ext cx="2925282" cy="193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10">
            <a:extLst>
              <a:ext uri="{FF2B5EF4-FFF2-40B4-BE49-F238E27FC236}">
                <a16:creationId xmlns:a16="http://schemas.microsoft.com/office/drawing/2014/main" id="{62567157-7FF1-4192-9EE9-7DC7CCD26E73}"/>
              </a:ext>
            </a:extLst>
          </p:cNvPr>
          <p:cNvSpPr txBox="1"/>
          <p:nvPr/>
        </p:nvSpPr>
        <p:spPr>
          <a:xfrm>
            <a:off x="407136" y="4680264"/>
            <a:ext cx="235165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50" b="1" dirty="0">
                <a:solidFill>
                  <a:schemeClr val="bg1"/>
                </a:solidFill>
              </a:rPr>
              <a:t>nektarodárný biopás</a:t>
            </a: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2F1A04A6-3C42-439C-B8BB-20F622258C43}"/>
              </a:ext>
            </a:extLst>
          </p:cNvPr>
          <p:cNvSpPr txBox="1"/>
          <p:nvPr/>
        </p:nvSpPr>
        <p:spPr>
          <a:xfrm>
            <a:off x="6838309" y="4694811"/>
            <a:ext cx="184033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50" b="1" dirty="0">
                <a:solidFill>
                  <a:schemeClr val="bg1"/>
                </a:solidFill>
              </a:rPr>
              <a:t>pšeničné pole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57D6AFAD-D32F-4AEC-AF34-5085050BA055}"/>
              </a:ext>
            </a:extLst>
          </p:cNvPr>
          <p:cNvSpPr txBox="1"/>
          <p:nvPr/>
        </p:nvSpPr>
        <p:spPr>
          <a:xfrm>
            <a:off x="3196609" y="4466736"/>
            <a:ext cx="28982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50" b="1" dirty="0">
                <a:solidFill>
                  <a:schemeClr val="bg1"/>
                </a:solidFill>
              </a:rPr>
              <a:t>botanicky rozmanitá nesečená planá vegetace</a:t>
            </a:r>
          </a:p>
        </p:txBody>
      </p:sp>
    </p:spTree>
    <p:extLst>
      <p:ext uri="{BB962C8B-B14F-4D97-AF65-F5344CB8AC3E}">
        <p14:creationId xmlns:p14="http://schemas.microsoft.com/office/powerpoint/2010/main" val="402020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71" y="1373879"/>
            <a:ext cx="4240997" cy="3181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491" name="Rectangle 6"/>
          <p:cNvSpPr>
            <a:spLocks noChangeArrowheads="1"/>
          </p:cNvSpPr>
          <p:nvPr/>
        </p:nvSpPr>
        <p:spPr bwMode="auto">
          <a:xfrm>
            <a:off x="1221129" y="278558"/>
            <a:ext cx="6858000" cy="54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 anchor="ctr"/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300" b="1" dirty="0">
                <a:solidFill>
                  <a:srgbClr val="1B8A89"/>
                </a:solidFill>
                <a:latin typeface="+mj-lt"/>
                <a:cs typeface="Arial" charset="0"/>
              </a:rPr>
              <a:t>AEKO Ochrana čejky chocholaté</a:t>
            </a:r>
          </a:p>
        </p:txBody>
      </p:sp>
      <p:pic>
        <p:nvPicPr>
          <p:cNvPr id="6349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64" y="2494079"/>
            <a:ext cx="2675315" cy="199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49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324" y="4140607"/>
            <a:ext cx="925116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3" y="3540532"/>
            <a:ext cx="1618060" cy="146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Skupina 8"/>
          <p:cNvGrpSpPr/>
          <p:nvPr/>
        </p:nvGrpSpPr>
        <p:grpSpPr>
          <a:xfrm>
            <a:off x="48535" y="923438"/>
            <a:ext cx="9494195" cy="160646"/>
            <a:chOff x="120301" y="1326276"/>
            <a:chExt cx="12658926" cy="214194"/>
          </a:xfrm>
        </p:grpSpPr>
        <p:pic>
          <p:nvPicPr>
            <p:cNvPr id="10" name="Obrázek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Obrázek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Obrázek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85441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3FA36-10EE-614C-866A-E93A9B152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cap="none" dirty="0"/>
              <a:t>Cíl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EA20AA-EFD8-B944-AD10-F77C206F1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C8B5-7E05-8645-9F0B-88F35640E36C}" type="slidenum">
              <a:rPr lang="de-DE" smtClean="0"/>
              <a:t>2</a:t>
            </a:fld>
            <a:endParaRPr lang="de-DE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6F555D4-D0AD-44AF-B3C9-85FC916F3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7B0D4E8-7E2D-BF4C-A98C-0458B3FA2A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598" y="1268016"/>
            <a:ext cx="8153052" cy="3106737"/>
          </a:xfrm>
        </p:spPr>
        <p:txBody>
          <a:bodyPr>
            <a:noAutofit/>
          </a:bodyPr>
          <a:lstStyle/>
          <a:p>
            <a:pPr marL="1800" indent="0">
              <a:buNone/>
            </a:pPr>
            <a:endParaRPr lang="en-US" sz="1600" dirty="0">
              <a:solidFill>
                <a:srgbClr val="000000"/>
              </a:solidFill>
              <a:latin typeface="+mn-lt"/>
              <a:ea typeface="Arial" panose="020B0604020202020204" pitchFamily="34" charset="0"/>
            </a:endParaRPr>
          </a:p>
          <a:p>
            <a:pPr marL="1800" indent="0">
              <a:buNone/>
            </a:pPr>
            <a:r>
              <a:rPr lang="cs-CZ" sz="1800" b="1" dirty="0">
                <a:solidFill>
                  <a:srgbClr val="1B8A89"/>
                </a:solidFill>
                <a:latin typeface="+mn-lt"/>
                <a:ea typeface="Arial" panose="020B0604020202020204" pitchFamily="34" charset="0"/>
              </a:rPr>
              <a:t>Dosažení lepší integrace ochrany ptáků zemědělské krajiny do současné zemědělské praxe</a:t>
            </a:r>
            <a:endParaRPr lang="en-US" sz="1800" dirty="0">
              <a:effectLst/>
              <a:latin typeface="+mn-lt"/>
              <a:ea typeface="Arial" panose="020B0604020202020204" pitchFamily="34" charset="0"/>
            </a:endParaRPr>
          </a:p>
          <a:p>
            <a:pPr marL="1800" indent="0">
              <a:buNone/>
            </a:pPr>
            <a:endParaRPr lang="en-US" sz="1600" dirty="0">
              <a:solidFill>
                <a:srgbClr val="1B8A89"/>
              </a:solidFill>
              <a:effectLst/>
              <a:latin typeface="+mn-lt"/>
              <a:ea typeface="Arial" panose="020B0604020202020204" pitchFamily="34" charset="0"/>
            </a:endParaRPr>
          </a:p>
          <a:p>
            <a:pPr marL="1800" indent="0">
              <a:buNone/>
            </a:pPr>
            <a:r>
              <a:rPr lang="cs-CZ" sz="1600" dirty="0">
                <a:latin typeface="+mn-lt"/>
                <a:ea typeface="Arial" panose="020B0604020202020204" pitchFamily="34" charset="0"/>
              </a:rPr>
              <a:t>Jak</a:t>
            </a:r>
            <a:r>
              <a:rPr lang="en-US" sz="1600" dirty="0">
                <a:latin typeface="+mn-lt"/>
                <a:ea typeface="Arial" panose="020B0604020202020204" pitchFamily="34" charset="0"/>
              </a:rPr>
              <a:t>?</a:t>
            </a:r>
            <a:endParaRPr lang="en-US" sz="1600" dirty="0">
              <a:effectLst/>
              <a:latin typeface="+mn-lt"/>
              <a:ea typeface="Arial" panose="020B0604020202020204" pitchFamily="34" charset="0"/>
            </a:endParaRPr>
          </a:p>
          <a:p>
            <a:r>
              <a:rPr lang="cs-CZ" sz="1600" i="1" dirty="0">
                <a:solidFill>
                  <a:srgbClr val="000000"/>
                </a:solidFill>
              </a:rPr>
              <a:t>Zacílení na </a:t>
            </a:r>
            <a:r>
              <a:rPr lang="en-US" sz="1600" i="1" dirty="0">
                <a:solidFill>
                  <a:srgbClr val="000000"/>
                </a:solidFill>
              </a:rPr>
              <a:t>10 </a:t>
            </a:r>
            <a:r>
              <a:rPr lang="cs-CZ" sz="1600" i="1" dirty="0">
                <a:solidFill>
                  <a:srgbClr val="000000"/>
                </a:solidFill>
              </a:rPr>
              <a:t>členských států </a:t>
            </a:r>
            <a:r>
              <a:rPr lang="en-US" sz="1600" i="1" dirty="0">
                <a:solidFill>
                  <a:srgbClr val="000000"/>
                </a:solidFill>
              </a:rPr>
              <a:t>EU (</a:t>
            </a:r>
            <a:r>
              <a:rPr lang="en-IE" sz="1600" i="1" dirty="0">
                <a:solidFill>
                  <a:srgbClr val="000000"/>
                </a:solidFill>
              </a:rPr>
              <a:t>AT, BG, CZ, DE, ES, FI, FR, HU, IT and PT)</a:t>
            </a:r>
          </a:p>
          <a:p>
            <a:r>
              <a:rPr lang="cs-CZ" sz="1600" i="1" dirty="0" err="1">
                <a:solidFill>
                  <a:srgbClr val="000000"/>
                </a:solidFill>
              </a:rPr>
              <a:t>Spoluprácí</a:t>
            </a:r>
            <a:r>
              <a:rPr lang="cs-CZ" sz="1600" i="1" dirty="0">
                <a:solidFill>
                  <a:srgbClr val="000000"/>
                </a:solidFill>
              </a:rPr>
              <a:t> se zemědělskými a environmentálními autoritami, odborníky a lidmi z praxe</a:t>
            </a:r>
            <a:endParaRPr lang="en-US" sz="1600" dirty="0">
              <a:solidFill>
                <a:srgbClr val="1B8A89"/>
              </a:solidFill>
              <a:effectLst/>
              <a:latin typeface="+mn-lt"/>
              <a:ea typeface="Arial" panose="020B0604020202020204" pitchFamily="34" charset="0"/>
            </a:endParaRPr>
          </a:p>
          <a:p>
            <a:r>
              <a:rPr lang="cs-CZ" sz="1600" i="1" dirty="0">
                <a:solidFill>
                  <a:srgbClr val="000000"/>
                </a:solidFill>
              </a:rPr>
              <a:t>Poskytnutí výsledků všem 27 členským zemí jako podkladu pro další cyklus SZP (CAP)</a:t>
            </a:r>
            <a:endParaRPr lang="en-US" sz="1600" i="1" dirty="0">
              <a:solidFill>
                <a:srgbClr val="000000"/>
              </a:solidFill>
              <a:ea typeface="Arial" panose="020B0604020202020204" pitchFamily="34" charset="0"/>
            </a:endParaRPr>
          </a:p>
          <a:p>
            <a:endParaRPr lang="en-US" sz="1600" i="1" dirty="0">
              <a:solidFill>
                <a:srgbClr val="000000"/>
              </a:solidFill>
            </a:endParaRPr>
          </a:p>
          <a:p>
            <a:pPr marL="1800" indent="0">
              <a:buNone/>
            </a:pPr>
            <a:endParaRPr lang="en-US" sz="1600" dirty="0">
              <a:solidFill>
                <a:srgbClr val="000000"/>
              </a:solidFill>
              <a:latin typeface="+mn-lt"/>
            </a:endParaRPr>
          </a:p>
          <a:p>
            <a:pPr marL="344700" indent="-342900">
              <a:buFont typeface="+mj-lt"/>
              <a:buAutoNum type="arabicPeriod"/>
            </a:pPr>
            <a:endParaRPr lang="en-US" sz="1600" dirty="0">
              <a:solidFill>
                <a:srgbClr val="1B8A89"/>
              </a:solidFill>
              <a:effectLst/>
              <a:latin typeface="+mn-lt"/>
              <a:ea typeface="Arial" panose="020B0604020202020204" pitchFamily="34" charset="0"/>
            </a:endParaRPr>
          </a:p>
          <a:p>
            <a:pPr marL="344700" indent="-342900">
              <a:buFont typeface="+mj-lt"/>
              <a:buAutoNum type="arabicPeriod"/>
            </a:pPr>
            <a:endParaRPr lang="en-US" sz="1600" dirty="0">
              <a:solidFill>
                <a:srgbClr val="000000"/>
              </a:solidFill>
              <a:latin typeface="+mn-lt"/>
            </a:endParaRPr>
          </a:p>
          <a:p>
            <a:pPr marL="344700" indent="-342900">
              <a:buFont typeface="+mj-lt"/>
              <a:buAutoNum type="arabicPeriod"/>
            </a:pPr>
            <a:endParaRPr lang="en-US" sz="1600" dirty="0"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endParaRPr lang="en-US" sz="1600" dirty="0"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endParaRPr lang="en-US" sz="1600" dirty="0">
              <a:latin typeface="+mn-lt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16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05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725561" y="4295994"/>
            <a:ext cx="5670755" cy="646331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800" b="1" dirty="0">
                <a:solidFill>
                  <a:schemeClr val="bg1"/>
                </a:solidFill>
              </a:rPr>
              <a:t>AEKO plocha v červnu na konci hnízdního období před osetím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48535" y="923437"/>
            <a:ext cx="9494195" cy="160646"/>
            <a:chOff x="120301" y="1326276"/>
            <a:chExt cx="12658926" cy="214194"/>
          </a:xfrm>
        </p:grpSpPr>
        <p:pic>
          <p:nvPicPr>
            <p:cNvPr id="6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88" y="1"/>
            <a:ext cx="6857999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60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2988" y="217531"/>
            <a:ext cx="8226706" cy="68954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cs-CZ" sz="3200" b="1" dirty="0"/>
              <a:t>Přínosy </a:t>
            </a:r>
            <a:r>
              <a:rPr lang="cs-CZ" sz="3200" b="1" dirty="0" smtClean="0"/>
              <a:t>AEKO Ochrana </a:t>
            </a:r>
            <a:r>
              <a:rPr lang="cs-CZ" sz="3200" b="1" dirty="0"/>
              <a:t>čejky chocholaté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95286" y="1408831"/>
            <a:ext cx="5894406" cy="330874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1800" dirty="0" smtClean="0">
                <a:cs typeface="Arial" panose="020B0604020202020204" pitchFamily="34" charset="0"/>
              </a:rPr>
              <a:t>Podpora všech druhů živočichů v dané ploše – hnízdění/rozmnožování i sběr potravy (skřivan polní, čejka, konipas luční, kulík říční, vodouš rudonohý, zajíc polní)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 smtClean="0">
                <a:cs typeface="Arial" panose="020B0604020202020204" pitchFamily="34" charset="0"/>
              </a:rPr>
              <a:t>Podpora opylujícího hmyzu v průběhu celého roku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 smtClean="0">
                <a:cs typeface="Arial" panose="020B0604020202020204" pitchFamily="34" charset="0"/>
              </a:rPr>
              <a:t>Zlepšení půdních vlastností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 smtClean="0">
                <a:cs typeface="Arial" panose="020B0604020202020204" pitchFamily="34" charset="0"/>
              </a:rPr>
              <a:t>Zatraktivnění prostředí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 smtClean="0">
                <a:cs typeface="Arial" panose="020B0604020202020204" pitchFamily="34" charset="0"/>
              </a:rPr>
              <a:t>Snížení chemické </a:t>
            </a:r>
            <a:r>
              <a:rPr lang="cs-CZ" sz="1800" dirty="0">
                <a:cs typeface="Arial" panose="020B0604020202020204" pitchFamily="34" charset="0"/>
              </a:rPr>
              <a:t>z</a:t>
            </a:r>
            <a:r>
              <a:rPr lang="cs-CZ" sz="1800" dirty="0" smtClean="0">
                <a:cs typeface="Arial" panose="020B0604020202020204" pitchFamily="34" charset="0"/>
              </a:rPr>
              <a:t>átěže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1800" dirty="0"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6523945" y="4889585"/>
            <a:ext cx="16782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Foto: Vojtěch Kubelka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48535" y="923437"/>
            <a:ext cx="9494195" cy="160646"/>
            <a:chOff x="120301" y="1326276"/>
            <a:chExt cx="12658926" cy="214194"/>
          </a:xfrm>
        </p:grpSpPr>
        <p:pic>
          <p:nvPicPr>
            <p:cNvPr id="7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" y="1408830"/>
            <a:ext cx="2534090" cy="306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6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194098"/>
            <a:ext cx="7886700" cy="651077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smtClean="0"/>
              <a:t>AEKO Ochrana chřástala polního</a:t>
            </a:r>
            <a:endParaRPr lang="cs-CZ" sz="3200" b="1" dirty="0"/>
          </a:p>
        </p:txBody>
      </p:sp>
      <p:grpSp>
        <p:nvGrpSpPr>
          <p:cNvPr id="9" name="Skupina 8"/>
          <p:cNvGrpSpPr/>
          <p:nvPr/>
        </p:nvGrpSpPr>
        <p:grpSpPr>
          <a:xfrm>
            <a:off x="48535" y="923437"/>
            <a:ext cx="9494195" cy="160646"/>
            <a:chOff x="120301" y="1326276"/>
            <a:chExt cx="12658926" cy="214194"/>
          </a:xfrm>
        </p:grpSpPr>
        <p:pic>
          <p:nvPicPr>
            <p:cNvPr id="10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Obráze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2344"/>
            <a:ext cx="9144000" cy="398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46A9D-CA49-408B-B3DC-9522B02D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cap="none" dirty="0"/>
              <a:t>Fungují současná opatření</a:t>
            </a:r>
            <a:r>
              <a:rPr lang="de-DE" b="1" cap="none" dirty="0"/>
              <a:t>?</a:t>
            </a:r>
            <a:r>
              <a:rPr lang="en-GB" b="1" cap="none" dirty="0"/>
              <a:t/>
            </a:r>
            <a:br>
              <a:rPr lang="en-GB" b="1" cap="none" dirty="0"/>
            </a:br>
            <a:endParaRPr lang="en-US" sz="1600" b="1" cap="non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CE69C6-A7E1-4D70-92B5-8DC7B3965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C8B5-7E05-8645-9F0B-88F35640E36C}" type="slidenum">
              <a:rPr lang="de-DE" smtClean="0"/>
              <a:t>23</a:t>
            </a:fld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8D79F9-863B-404E-B0FD-75E58FB345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6694" y="1206268"/>
            <a:ext cx="7911881" cy="371303"/>
          </a:xfrm>
        </p:spPr>
        <p:txBody>
          <a:bodyPr>
            <a:noAutofit/>
          </a:bodyPr>
          <a:lstStyle/>
          <a:p>
            <a:pPr marL="1800"/>
            <a:r>
              <a:rPr lang="cs-CZ" sz="1400" dirty="0">
                <a:solidFill>
                  <a:schemeClr val="tx1"/>
                </a:solidFill>
              </a:rPr>
              <a:t>Vědecké poznání přináší smíšené výsledky</a:t>
            </a:r>
            <a:r>
              <a:rPr lang="en-US" sz="1400" dirty="0">
                <a:solidFill>
                  <a:schemeClr val="tx1"/>
                </a:solidFill>
              </a:rPr>
              <a:t>:</a:t>
            </a:r>
          </a:p>
          <a:p>
            <a:pPr marL="1800"/>
            <a:endParaRPr lang="en-US" sz="1400" dirty="0">
              <a:solidFill>
                <a:srgbClr val="1B8A89"/>
              </a:solidFill>
            </a:endParaRPr>
          </a:p>
          <a:p>
            <a:pPr marL="1800"/>
            <a:endParaRPr lang="en-US" sz="1400" i="1" dirty="0">
              <a:solidFill>
                <a:srgbClr val="000000"/>
              </a:solidFill>
            </a:endParaRPr>
          </a:p>
          <a:p>
            <a:pPr marL="1800"/>
            <a:endParaRPr lang="en-US" sz="1400" i="1" dirty="0">
              <a:solidFill>
                <a:srgbClr val="000000"/>
              </a:solidFill>
            </a:endParaRPr>
          </a:p>
          <a:p>
            <a:pPr marL="1800"/>
            <a:r>
              <a:rPr lang="en-US" sz="1400" i="1" dirty="0">
                <a:solidFill>
                  <a:srgbClr val="000000"/>
                </a:solidFill>
              </a:rPr>
              <a:t> </a:t>
            </a:r>
          </a:p>
          <a:p>
            <a:pPr marL="1800"/>
            <a:endParaRPr lang="en-US" sz="1400" i="1" dirty="0">
              <a:solidFill>
                <a:srgbClr val="000000"/>
              </a:solidFill>
            </a:endParaRPr>
          </a:p>
          <a:p>
            <a:pPr marL="1800" indent="0">
              <a:buNone/>
            </a:pPr>
            <a:endParaRPr lang="en-US" sz="1400" dirty="0">
              <a:solidFill>
                <a:srgbClr val="000000"/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7425D48-AB5F-974F-9FFB-156CA62A9293}"/>
              </a:ext>
            </a:extLst>
          </p:cNvPr>
          <p:cNvGraphicFramePr/>
          <p:nvPr>
            <p:extLst/>
          </p:nvPr>
        </p:nvGraphicFramePr>
        <p:xfrm>
          <a:off x="309745" y="1229557"/>
          <a:ext cx="8467561" cy="2449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8CB4552D-BA84-A646-B9EC-B62A39508360}"/>
              </a:ext>
            </a:extLst>
          </p:cNvPr>
          <p:cNvSpPr txBox="1"/>
          <p:nvPr/>
        </p:nvSpPr>
        <p:spPr>
          <a:xfrm>
            <a:off x="357169" y="3382268"/>
            <a:ext cx="8206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"/>
            <a:r>
              <a:rPr lang="cs-CZ" dirty="0" smtClean="0">
                <a:solidFill>
                  <a:srgbClr val="1B8A89"/>
                </a:solidFill>
              </a:rPr>
              <a:t>Rozdílné </a:t>
            </a:r>
            <a:r>
              <a:rPr lang="cs-CZ" dirty="0">
                <a:solidFill>
                  <a:srgbClr val="1B8A89"/>
                </a:solidFill>
              </a:rPr>
              <a:t>názory zapojených subjektů</a:t>
            </a:r>
            <a:r>
              <a:rPr lang="en-US" dirty="0">
                <a:solidFill>
                  <a:srgbClr val="1B8A89"/>
                </a:solidFill>
              </a:rPr>
              <a:t>:</a:t>
            </a:r>
          </a:p>
          <a:p>
            <a:pPr marL="1800"/>
            <a:r>
              <a:rPr lang="en-US" i="1" dirty="0">
                <a:solidFill>
                  <a:srgbClr val="000000"/>
                </a:solidFill>
              </a:rPr>
              <a:t>“</a:t>
            </a:r>
            <a:r>
              <a:rPr lang="cs-CZ" i="1" dirty="0">
                <a:solidFill>
                  <a:srgbClr val="000000"/>
                </a:solidFill>
              </a:rPr>
              <a:t>Agro – </a:t>
            </a:r>
            <a:r>
              <a:rPr lang="cs-CZ" i="1" dirty="0" smtClean="0">
                <a:solidFill>
                  <a:srgbClr val="000000"/>
                </a:solidFill>
              </a:rPr>
              <a:t>environmentálně klimatická opatření (AEKO) </a:t>
            </a:r>
            <a:r>
              <a:rPr lang="cs-CZ" i="1" dirty="0">
                <a:solidFill>
                  <a:srgbClr val="000000"/>
                </a:solidFill>
              </a:rPr>
              <a:t>jen lehce zmírňují úbytek výskytu populací ptactva zemědělské krajiny – zejména těch, jejichž celý životní cyklus spočívá v Evropě - </a:t>
            </a:r>
            <a:r>
              <a:rPr lang="cs-CZ" b="0" i="1" dirty="0">
                <a:effectLst/>
                <a:latin typeface="Roboto"/>
              </a:rPr>
              <a:t>zdaleka nekompenzují negativní dopady intenzifikace zemědělství a neodvracejí klesající populační trendy </a:t>
            </a:r>
            <a:r>
              <a:rPr lang="cs-CZ" b="0" i="0" dirty="0">
                <a:solidFill>
                  <a:srgbClr val="000000"/>
                </a:solidFill>
                <a:effectLst/>
                <a:latin typeface="Roboto"/>
              </a:rPr>
              <a:t>“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726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1"/>
          <p:cNvSpPr>
            <a:spLocks noGrp="1" noChangeArrowheads="1"/>
          </p:cNvSpPr>
          <p:nvPr>
            <p:ph type="title"/>
          </p:nvPr>
        </p:nvSpPr>
        <p:spPr>
          <a:xfrm>
            <a:off x="48535" y="231119"/>
            <a:ext cx="8991703" cy="614363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sz="2800" b="1" dirty="0" smtClean="0"/>
              <a:t>Výhledy v připravovaném Strategickém plánu</a:t>
            </a:r>
            <a:endParaRPr lang="cs-CZ" altLang="cs-CZ" sz="2800" b="1" dirty="0"/>
          </a:p>
        </p:txBody>
      </p:sp>
      <p:grpSp>
        <p:nvGrpSpPr>
          <p:cNvPr id="7" name="Skupina 6"/>
          <p:cNvGrpSpPr/>
          <p:nvPr/>
        </p:nvGrpSpPr>
        <p:grpSpPr>
          <a:xfrm>
            <a:off x="48535" y="923437"/>
            <a:ext cx="9494195" cy="160646"/>
            <a:chOff x="120301" y="1326276"/>
            <a:chExt cx="12658926" cy="214194"/>
          </a:xfrm>
        </p:grpSpPr>
        <p:pic>
          <p:nvPicPr>
            <p:cNvPr id="8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4"/>
          <p:cNvSpPr txBox="1"/>
          <p:nvPr/>
        </p:nvSpPr>
        <p:spPr>
          <a:xfrm>
            <a:off x="658330" y="1319821"/>
            <a:ext cx="8086928" cy="345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sz="1800" dirty="0" smtClean="0">
                <a:cs typeface="Arial" charset="0"/>
              </a:rPr>
              <a:t>Nové možnosti ochrany polních ptáků:</a:t>
            </a: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sz="1800" dirty="0" smtClean="0">
                <a:cs typeface="Arial" charset="0"/>
              </a:rPr>
              <a:t>I. Pilíř 	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Tx/>
              <a:buChar char="-"/>
              <a:tabLst/>
              <a:defRPr/>
            </a:pPr>
            <a:r>
              <a:rPr lang="cs-CZ" sz="1800" dirty="0" err="1" smtClean="0">
                <a:cs typeface="Arial" charset="0"/>
              </a:rPr>
              <a:t>ekoplatba</a:t>
            </a:r>
            <a:r>
              <a:rPr lang="cs-CZ" sz="1800" dirty="0" smtClean="0">
                <a:cs typeface="Arial" charset="0"/>
              </a:rPr>
              <a:t> </a:t>
            </a:r>
            <a:r>
              <a:rPr lang="cs-CZ" sz="1800" dirty="0" err="1" smtClean="0">
                <a:cs typeface="Arial" charset="0"/>
              </a:rPr>
              <a:t>celofaremní</a:t>
            </a:r>
            <a:r>
              <a:rPr lang="cs-CZ" sz="1800" dirty="0" smtClean="0">
                <a:cs typeface="Arial" charset="0"/>
              </a:rPr>
              <a:t> </a:t>
            </a:r>
            <a:r>
              <a:rPr lang="cs-CZ" sz="1800" dirty="0" err="1" smtClean="0">
                <a:cs typeface="Arial" charset="0"/>
              </a:rPr>
              <a:t>ekoschéma</a:t>
            </a:r>
            <a:r>
              <a:rPr lang="cs-CZ" sz="1800" dirty="0" smtClean="0">
                <a:cs typeface="Arial" charset="0"/>
              </a:rPr>
              <a:t> 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Tx/>
              <a:buChar char="-"/>
              <a:tabLst/>
              <a:defRPr/>
            </a:pPr>
            <a:r>
              <a:rPr lang="cs-CZ" sz="1800" dirty="0" smtClean="0">
                <a:cs typeface="Arial" charset="0"/>
              </a:rPr>
              <a:t>precizní zemědělství </a:t>
            </a: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sz="1800" dirty="0" smtClean="0">
                <a:cs typeface="Arial" charset="0"/>
              </a:rPr>
              <a:t>	</a:t>
            </a: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sz="1800" dirty="0" smtClean="0">
                <a:cs typeface="Arial" charset="0"/>
              </a:rPr>
              <a:t>PRV 	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Tx/>
              <a:buChar char="-"/>
              <a:tabLst/>
              <a:defRPr/>
            </a:pPr>
            <a:r>
              <a:rPr lang="cs-CZ" sz="1800" dirty="0" smtClean="0">
                <a:cs typeface="Arial" charset="0"/>
              </a:rPr>
              <a:t>Nové AEKO Kombinované </a:t>
            </a:r>
            <a:r>
              <a:rPr lang="cs-CZ" sz="1800" dirty="0" err="1" smtClean="0">
                <a:cs typeface="Arial" charset="0"/>
              </a:rPr>
              <a:t>biopásy</a:t>
            </a:r>
            <a:endParaRPr lang="cs-CZ" sz="1800" dirty="0" smtClean="0">
              <a:cs typeface="Arial" charset="0"/>
            </a:endParaRP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Tx/>
              <a:buChar char="-"/>
              <a:tabLst/>
              <a:defRPr/>
            </a:pPr>
            <a:r>
              <a:rPr lang="cs-CZ" sz="1800" dirty="0" smtClean="0">
                <a:cs typeface="Arial" charset="0"/>
              </a:rPr>
              <a:t>Nové AEKO Druhově bohaté pokrytí orné půdy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Tx/>
              <a:buChar char="-"/>
              <a:tabLst/>
              <a:defRPr/>
            </a:pPr>
            <a:endParaRPr lang="cs-CZ" sz="1800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6579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1"/>
          <p:cNvSpPr>
            <a:spLocks noGrp="1" noChangeArrowheads="1"/>
          </p:cNvSpPr>
          <p:nvPr>
            <p:ph type="title"/>
          </p:nvPr>
        </p:nvSpPr>
        <p:spPr>
          <a:xfrm>
            <a:off x="48535" y="204107"/>
            <a:ext cx="8991703" cy="692319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sz="2000" b="1" dirty="0" smtClean="0"/>
              <a:t>Základní titul </a:t>
            </a:r>
            <a:r>
              <a:rPr lang="cs-CZ" altLang="cs-CZ" sz="2000" b="1" dirty="0" err="1" smtClean="0"/>
              <a:t>celofaremní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ekoschéma</a:t>
            </a:r>
            <a:endParaRPr lang="cs-CZ" altLang="cs-CZ" sz="2000" b="1" dirty="0"/>
          </a:p>
        </p:txBody>
      </p:sp>
      <p:grpSp>
        <p:nvGrpSpPr>
          <p:cNvPr id="7" name="Skupina 6"/>
          <p:cNvGrpSpPr/>
          <p:nvPr/>
        </p:nvGrpSpPr>
        <p:grpSpPr>
          <a:xfrm>
            <a:off x="48535" y="923437"/>
            <a:ext cx="9494195" cy="160646"/>
            <a:chOff x="120301" y="1326276"/>
            <a:chExt cx="12658926" cy="214194"/>
          </a:xfrm>
        </p:grpSpPr>
        <p:pic>
          <p:nvPicPr>
            <p:cNvPr id="8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4"/>
          <p:cNvSpPr txBox="1"/>
          <p:nvPr/>
        </p:nvSpPr>
        <p:spPr>
          <a:xfrm>
            <a:off x="752169" y="1240129"/>
            <a:ext cx="8086928" cy="3434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sz="1800" b="1" dirty="0" smtClean="0">
                <a:cs typeface="Arial" charset="0"/>
              </a:rPr>
              <a:t>Cíle:</a:t>
            </a:r>
          </a:p>
          <a:p>
            <a:pPr marL="285750" indent="-285750">
              <a:buClr>
                <a:srgbClr val="40A0A0"/>
              </a:buClr>
              <a:buFont typeface="Wingdings" panose="05000000000000000000" pitchFamily="2" charset="2"/>
              <a:buChar char="Ø"/>
            </a:pPr>
            <a:r>
              <a:rPr lang="cs-CZ" dirty="0" smtClean="0"/>
              <a:t>přispívat </a:t>
            </a:r>
            <a:r>
              <a:rPr lang="cs-CZ" dirty="0"/>
              <a:t>ke zmírňování změny klimatu a adaptaci na tyto změny a udržitelnou energii </a:t>
            </a:r>
            <a:endParaRPr lang="cs-CZ" dirty="0" smtClean="0"/>
          </a:p>
          <a:p>
            <a:pPr marL="285750" indent="-285750">
              <a:buClr>
                <a:srgbClr val="40A0A0"/>
              </a:buClr>
              <a:buFont typeface="Wingdings" panose="05000000000000000000" pitchFamily="2" charset="2"/>
              <a:buChar char="Ø"/>
            </a:pPr>
            <a:r>
              <a:rPr lang="cs-CZ" dirty="0" smtClean="0"/>
              <a:t>podpora </a:t>
            </a:r>
            <a:r>
              <a:rPr lang="cs-CZ" dirty="0"/>
              <a:t>udržitelného rozvoje a účinného řízení přírodních zdrojů, jako je voda, půda a ovzduší </a:t>
            </a:r>
            <a:endParaRPr lang="cs-CZ" dirty="0" smtClean="0"/>
          </a:p>
          <a:p>
            <a:pPr marL="285750" indent="-285750">
              <a:buClr>
                <a:srgbClr val="40A0A0"/>
              </a:buClr>
              <a:buFont typeface="Wingdings" panose="05000000000000000000" pitchFamily="2" charset="2"/>
              <a:buChar char="Ø"/>
            </a:pPr>
            <a:r>
              <a:rPr lang="cs-CZ" dirty="0" smtClean="0"/>
              <a:t>přispívat </a:t>
            </a:r>
            <a:r>
              <a:rPr lang="cs-CZ" dirty="0"/>
              <a:t>k ochraně biologické rozmanitosti, posilovat ekosystémové služby a zachovávat stanoviště a </a:t>
            </a:r>
            <a:r>
              <a:rPr lang="cs-CZ" dirty="0" smtClean="0"/>
              <a:t>krajiny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cs-CZ" b="1" dirty="0" smtClean="0">
              <a:cs typeface="Arial" charset="0"/>
            </a:endParaRPr>
          </a:p>
          <a:p>
            <a:pPr marR="0" lvl="0" fontAlgn="auto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b="1" dirty="0" smtClean="0">
                <a:cs typeface="Arial" charset="0"/>
              </a:rPr>
              <a:t>Podmínky pro kultury:</a:t>
            </a:r>
            <a:endParaRPr lang="cs-CZ" b="1" dirty="0">
              <a:cs typeface="Arial" charset="0"/>
            </a:endParaRPr>
          </a:p>
          <a:p>
            <a:pPr marR="0" lvl="0" fontAlgn="auto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dirty="0" smtClean="0">
                <a:cs typeface="Arial" charset="0"/>
              </a:rPr>
              <a:t>1. Kultura </a:t>
            </a:r>
            <a:r>
              <a:rPr lang="cs-CZ" dirty="0">
                <a:cs typeface="Arial" charset="0"/>
              </a:rPr>
              <a:t>trvalé travní porosty (T) </a:t>
            </a:r>
          </a:p>
          <a:p>
            <a:pPr marR="0" lvl="0" fontAlgn="auto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dirty="0">
                <a:cs typeface="Arial" charset="0"/>
              </a:rPr>
              <a:t>2</a:t>
            </a:r>
            <a:r>
              <a:rPr lang="cs-CZ" dirty="0" smtClean="0">
                <a:cs typeface="Arial" charset="0"/>
              </a:rPr>
              <a:t>. Kultura </a:t>
            </a:r>
            <a:r>
              <a:rPr lang="cs-CZ" dirty="0">
                <a:cs typeface="Arial" charset="0"/>
              </a:rPr>
              <a:t>standardní orná půda (R) </a:t>
            </a:r>
          </a:p>
          <a:p>
            <a:pPr marR="0" lvl="0" fontAlgn="auto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dirty="0">
                <a:cs typeface="Arial" charset="0"/>
              </a:rPr>
              <a:t>3</a:t>
            </a:r>
            <a:r>
              <a:rPr lang="cs-CZ" dirty="0" smtClean="0">
                <a:cs typeface="Arial" charset="0"/>
              </a:rPr>
              <a:t>. Kultura </a:t>
            </a:r>
            <a:r>
              <a:rPr lang="cs-CZ" dirty="0">
                <a:cs typeface="Arial" charset="0"/>
              </a:rPr>
              <a:t>úhor (U) </a:t>
            </a:r>
          </a:p>
          <a:p>
            <a:pPr marR="0" lvl="0" fontAlgn="auto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dirty="0">
                <a:cs typeface="Arial" charset="0"/>
              </a:rPr>
              <a:t>4</a:t>
            </a:r>
            <a:r>
              <a:rPr lang="cs-CZ" dirty="0" smtClean="0">
                <a:cs typeface="Arial" charset="0"/>
              </a:rPr>
              <a:t>. Kultura </a:t>
            </a:r>
            <a:r>
              <a:rPr lang="cs-CZ" dirty="0">
                <a:cs typeface="Arial" charset="0"/>
              </a:rPr>
              <a:t>orná půda-travní porost (G) </a:t>
            </a:r>
          </a:p>
          <a:p>
            <a:pPr marR="0" lvl="0" fontAlgn="auto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dirty="0">
                <a:cs typeface="Arial" charset="0"/>
              </a:rPr>
              <a:t>5</a:t>
            </a:r>
            <a:r>
              <a:rPr lang="cs-CZ" dirty="0" smtClean="0">
                <a:cs typeface="Arial" charset="0"/>
              </a:rPr>
              <a:t>. Trvalá </a:t>
            </a:r>
            <a:r>
              <a:rPr lang="cs-CZ" dirty="0">
                <a:cs typeface="Arial" charset="0"/>
              </a:rPr>
              <a:t>kultura Sad (S</a:t>
            </a:r>
            <a:r>
              <a:rPr lang="cs-CZ" dirty="0" smtClean="0">
                <a:cs typeface="Arial" charset="0"/>
              </a:rPr>
              <a:t>)</a:t>
            </a:r>
            <a:endParaRPr lang="cs-CZ" dirty="0">
              <a:cs typeface="Arial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924300" y="3089866"/>
            <a:ext cx="4572000" cy="1585049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 fontAlgn="auto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dirty="0">
                <a:cs typeface="Arial" charset="0"/>
              </a:rPr>
              <a:t>6. Trvalá kultura Vinice  (V)</a:t>
            </a:r>
          </a:p>
          <a:p>
            <a:pPr marR="0" lvl="0" fontAlgn="auto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dirty="0">
                <a:cs typeface="Arial" charset="0"/>
              </a:rPr>
              <a:t>7. Trvalá kultura Chmelnice (C)</a:t>
            </a:r>
          </a:p>
          <a:p>
            <a:pPr marR="0" lvl="0" fontAlgn="auto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dirty="0">
                <a:cs typeface="Arial" charset="0"/>
              </a:rPr>
              <a:t>8. Trvalá  kultura Jiná kultura (J)</a:t>
            </a:r>
          </a:p>
          <a:p>
            <a:pPr marR="0" lvl="0" fontAlgn="auto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dirty="0">
                <a:cs typeface="Arial" charset="0"/>
              </a:rPr>
              <a:t>9. Trvalá kultura Rychle rostoucích dřevin (D)</a:t>
            </a:r>
          </a:p>
          <a:p>
            <a:pPr marR="0" lvl="0" fontAlgn="auto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dirty="0">
                <a:cs typeface="Arial" charset="0"/>
              </a:rPr>
              <a:t>10. Trvalá kultura Školky (K)</a:t>
            </a:r>
          </a:p>
        </p:txBody>
      </p:sp>
    </p:spTree>
    <p:extLst>
      <p:ext uri="{BB962C8B-B14F-4D97-AF65-F5344CB8AC3E}">
        <p14:creationId xmlns:p14="http://schemas.microsoft.com/office/powerpoint/2010/main" val="36633303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1"/>
          <p:cNvSpPr>
            <a:spLocks noGrp="1" noChangeArrowheads="1"/>
          </p:cNvSpPr>
          <p:nvPr>
            <p:ph type="title"/>
          </p:nvPr>
        </p:nvSpPr>
        <p:spPr>
          <a:xfrm>
            <a:off x="48535" y="204107"/>
            <a:ext cx="8991703" cy="692319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sz="2000" b="1" dirty="0" smtClean="0"/>
              <a:t>NADSTAVBOVÝ </a:t>
            </a:r>
            <a:r>
              <a:rPr lang="cs-CZ" altLang="cs-CZ" sz="2000" b="1" dirty="0"/>
              <a:t>REŽIM – PÁSY PODÉL VODY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48535" y="923437"/>
            <a:ext cx="9494195" cy="160646"/>
            <a:chOff x="120301" y="1326276"/>
            <a:chExt cx="12658926" cy="214194"/>
          </a:xfrm>
        </p:grpSpPr>
        <p:pic>
          <p:nvPicPr>
            <p:cNvPr id="8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4"/>
          <p:cNvSpPr txBox="1"/>
          <p:nvPr/>
        </p:nvSpPr>
        <p:spPr>
          <a:xfrm>
            <a:off x="752169" y="1111093"/>
            <a:ext cx="808692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sz="1800" b="1" dirty="0">
                <a:cs typeface="Arial" charset="0"/>
              </a:rPr>
              <a:t>Nadstavba k DZES 4 (ochranné pásy podél vody</a:t>
            </a:r>
            <a:r>
              <a:rPr lang="cs-CZ" sz="1800" dirty="0">
                <a:cs typeface="Arial" charset="0"/>
              </a:rPr>
              <a:t>):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800" dirty="0">
                <a:cs typeface="Arial" charset="0"/>
              </a:rPr>
              <a:t>základ = 3 m šíře</a:t>
            </a: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endParaRPr lang="cs-CZ" sz="800" b="1" dirty="0" smtClean="0">
              <a:cs typeface="Arial" charset="0"/>
            </a:endParaRP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sz="1800" b="1" dirty="0" smtClean="0">
                <a:cs typeface="Arial" charset="0"/>
              </a:rPr>
              <a:t>Základní </a:t>
            </a:r>
            <a:r>
              <a:rPr lang="cs-CZ" sz="1800" b="1" dirty="0">
                <a:cs typeface="Arial" charset="0"/>
              </a:rPr>
              <a:t>podmínky v </a:t>
            </a:r>
            <a:r>
              <a:rPr lang="cs-CZ" sz="1800" b="1" dirty="0" err="1">
                <a:cs typeface="Arial" charset="0"/>
              </a:rPr>
              <a:t>ekoplatbě</a:t>
            </a:r>
            <a:r>
              <a:rPr lang="cs-CZ" sz="1800" b="1" dirty="0">
                <a:cs typeface="Arial" charset="0"/>
              </a:rPr>
              <a:t>: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800" dirty="0">
                <a:cs typeface="Arial" charset="0"/>
              </a:rPr>
              <a:t>šíře pásů 6 m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800" dirty="0">
                <a:cs typeface="Arial" charset="0"/>
              </a:rPr>
              <a:t>pro kulturu standardní orná (R)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800" dirty="0">
                <a:cs typeface="Arial" charset="0"/>
              </a:rPr>
              <a:t>vymezení od hranice dílů půdního bloku (DPB) – nutný zákres dle IASC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800" dirty="0">
                <a:cs typeface="Arial" charset="0"/>
              </a:rPr>
              <a:t>pro DPB ve vzdálenosti - k diskusi: 10 / 25 m od vodního útvaru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800" dirty="0">
                <a:cs typeface="Arial" charset="0"/>
              </a:rPr>
              <a:t>10 m = cca 72 tis. DPB / 11 tis. uživatelů (29 % z celkového počtu DPB)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800" dirty="0">
                <a:cs typeface="Arial" charset="0"/>
              </a:rPr>
              <a:t>25 m = cca 99 tis. DPB / 13 tis. uživatelů (40 % z celkového počtu DPB)</a:t>
            </a:r>
            <a:endParaRPr lang="cs-CZ" sz="1800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2539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1"/>
          <p:cNvSpPr>
            <a:spLocks noGrp="1" noChangeArrowheads="1"/>
          </p:cNvSpPr>
          <p:nvPr>
            <p:ph type="title"/>
          </p:nvPr>
        </p:nvSpPr>
        <p:spPr>
          <a:xfrm>
            <a:off x="48535" y="204107"/>
            <a:ext cx="8991703" cy="692319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sz="2000" b="1" dirty="0" smtClean="0"/>
              <a:t>NADSTAVBOVÝ </a:t>
            </a:r>
            <a:r>
              <a:rPr lang="cs-CZ" altLang="cs-CZ" sz="2000" b="1" dirty="0"/>
              <a:t>REŽIM – PÁSY PODÉL VODY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48535" y="923437"/>
            <a:ext cx="9494195" cy="160646"/>
            <a:chOff x="120301" y="1326276"/>
            <a:chExt cx="12658926" cy="214194"/>
          </a:xfrm>
        </p:grpSpPr>
        <p:pic>
          <p:nvPicPr>
            <p:cNvPr id="8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4"/>
          <p:cNvSpPr txBox="1"/>
          <p:nvPr/>
        </p:nvSpPr>
        <p:spPr>
          <a:xfrm>
            <a:off x="752169" y="1111093"/>
            <a:ext cx="8086928" cy="3841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sz="1600" b="1" dirty="0">
                <a:cs typeface="Arial" charset="0"/>
              </a:rPr>
              <a:t>Návrh podmínek: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>
                <a:cs typeface="Arial" charset="0"/>
              </a:rPr>
              <a:t>zákaz používat přípravky na ochranu rostlin a hnojiva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>
                <a:cs typeface="Arial" charset="0"/>
              </a:rPr>
              <a:t>zákaz využívat je jako manipulační plochu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>
                <a:cs typeface="Arial" charset="0"/>
              </a:rPr>
              <a:t>možnost s hlavní plodinou DPB i s odlišnou plodinou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>
                <a:cs typeface="Arial" charset="0"/>
              </a:rPr>
              <a:t>omezení pro porosty ze 100 % dusík vázajících plodin (směsky možné),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>
                <a:cs typeface="Arial" charset="0"/>
              </a:rPr>
              <a:t>omezení pro erozně rizikové plodiny</a:t>
            </a: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endParaRPr lang="cs-CZ" sz="800" dirty="0" smtClean="0">
              <a:cs typeface="Arial" charset="0"/>
            </a:endParaRP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sz="1600" b="1" dirty="0" smtClean="0">
                <a:cs typeface="Arial" charset="0"/>
              </a:rPr>
              <a:t>Další </a:t>
            </a:r>
            <a:r>
              <a:rPr lang="cs-CZ" sz="1600" b="1" dirty="0">
                <a:cs typeface="Arial" charset="0"/>
              </a:rPr>
              <a:t>možnosti k diskusi: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>
                <a:cs typeface="Arial" charset="0"/>
              </a:rPr>
              <a:t>možnost omezení orby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>
                <a:cs typeface="Arial" charset="0"/>
              </a:rPr>
              <a:t>postupy údržby včetně povrchového zpracování půdy za účelem obnovy.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>
                <a:cs typeface="Arial" charset="0"/>
              </a:rPr>
              <a:t>povinnost likvidace invazivních rostlin.</a:t>
            </a:r>
            <a:endParaRPr lang="cs-CZ" sz="1600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8001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1"/>
          <p:cNvSpPr>
            <a:spLocks noGrp="1" noChangeArrowheads="1"/>
          </p:cNvSpPr>
          <p:nvPr>
            <p:ph type="title"/>
          </p:nvPr>
        </p:nvSpPr>
        <p:spPr>
          <a:xfrm>
            <a:off x="48535" y="204107"/>
            <a:ext cx="8991703" cy="692319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sz="2000" b="1" dirty="0" smtClean="0"/>
              <a:t>NADSTAVBOVÝ </a:t>
            </a:r>
            <a:r>
              <a:rPr lang="cs-CZ" altLang="cs-CZ" sz="2000" b="1" dirty="0"/>
              <a:t>REŽIM – PÁSY PODÉL VODY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48535" y="923437"/>
            <a:ext cx="9494195" cy="160646"/>
            <a:chOff x="120301" y="1326276"/>
            <a:chExt cx="12658926" cy="214194"/>
          </a:xfrm>
        </p:grpSpPr>
        <p:pic>
          <p:nvPicPr>
            <p:cNvPr id="8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4"/>
          <p:cNvSpPr txBox="1"/>
          <p:nvPr/>
        </p:nvSpPr>
        <p:spPr>
          <a:xfrm>
            <a:off x="752169" y="1393033"/>
            <a:ext cx="8086928" cy="332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sz="1600" b="1" dirty="0" smtClean="0">
                <a:cs typeface="Arial" charset="0"/>
              </a:rPr>
              <a:t>K diskusi:</a:t>
            </a:r>
            <a:endParaRPr lang="cs-CZ" sz="1600" b="1" dirty="0">
              <a:cs typeface="Arial" charset="0"/>
            </a:endParaRP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 smtClean="0">
                <a:cs typeface="Arial" charset="0"/>
              </a:rPr>
              <a:t>Je 6 m </a:t>
            </a:r>
            <a:r>
              <a:rPr lang="cs-CZ" sz="1600" dirty="0" smtClean="0">
                <a:cs typeface="Arial" charset="0"/>
              </a:rPr>
              <a:t>bez chemického ošetření dostatečných</a:t>
            </a:r>
            <a:r>
              <a:rPr lang="cs-CZ" sz="1600" dirty="0" smtClean="0">
                <a:cs typeface="Arial" charset="0"/>
              </a:rPr>
              <a:t>? </a:t>
            </a:r>
            <a:r>
              <a:rPr lang="cs-CZ" sz="1600" dirty="0" smtClean="0">
                <a:cs typeface="Arial" charset="0"/>
              </a:rPr>
              <a:t>Neměla by tato podmínka být součástí už u základní úrovně? Z </a:t>
            </a:r>
            <a:r>
              <a:rPr lang="cs-CZ" sz="1600" dirty="0" smtClean="0">
                <a:cs typeface="Arial" charset="0"/>
              </a:rPr>
              <a:t>pohledu biodiverzity je </a:t>
            </a:r>
            <a:r>
              <a:rPr lang="cs-CZ" sz="1600" dirty="0" smtClean="0">
                <a:cs typeface="Arial" charset="0"/>
              </a:rPr>
              <a:t>6 m to </a:t>
            </a:r>
            <a:r>
              <a:rPr lang="cs-CZ" sz="1600" dirty="0" smtClean="0">
                <a:cs typeface="Arial" charset="0"/>
              </a:rPr>
              <a:t>minimální uváděná doporučená šíře.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 smtClean="0">
                <a:cs typeface="Arial" charset="0"/>
              </a:rPr>
              <a:t>Nepovažovat u nadstavbového </a:t>
            </a:r>
            <a:r>
              <a:rPr lang="cs-CZ" sz="1600" dirty="0" err="1" smtClean="0">
                <a:cs typeface="Arial" charset="0"/>
              </a:rPr>
              <a:t>ekoschématu</a:t>
            </a:r>
            <a:r>
              <a:rPr lang="cs-CZ" sz="1600" dirty="0" smtClean="0">
                <a:cs typeface="Arial" charset="0"/>
              </a:rPr>
              <a:t> zatravnění/osetí </a:t>
            </a:r>
            <a:r>
              <a:rPr lang="cs-CZ" sz="1600" dirty="0" smtClean="0">
                <a:cs typeface="Arial" charset="0"/>
              </a:rPr>
              <a:t>specifikovanou </a:t>
            </a:r>
            <a:r>
              <a:rPr lang="cs-CZ" sz="1600" dirty="0" smtClean="0">
                <a:cs typeface="Arial" charset="0"/>
              </a:rPr>
              <a:t>směsí?</a:t>
            </a:r>
            <a:endParaRPr lang="cs-CZ" sz="1600" dirty="0" smtClean="0">
              <a:cs typeface="Arial" charset="0"/>
            </a:endParaRP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 smtClean="0">
                <a:cs typeface="Arial" charset="0"/>
              </a:rPr>
              <a:t>Jak zohlednit sklonitost do 7°? Nepožadovat odstupňování podle sklonu?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 smtClean="0">
                <a:cs typeface="Arial" charset="0"/>
              </a:rPr>
              <a:t>Nepožadovat u DZES/základní úrovně zákaz pěstování erozně rizikových </a:t>
            </a:r>
            <a:r>
              <a:rPr lang="cs-CZ" sz="1600" dirty="0" smtClean="0">
                <a:cs typeface="Arial" charset="0"/>
              </a:rPr>
              <a:t>plodin nebo jejich pěstování za použití </a:t>
            </a:r>
            <a:r>
              <a:rPr lang="cs-CZ" sz="1600" dirty="0" err="1" smtClean="0">
                <a:cs typeface="Arial" charset="0"/>
              </a:rPr>
              <a:t>půdoochranných</a:t>
            </a:r>
            <a:r>
              <a:rPr lang="cs-CZ" sz="1600" dirty="0" smtClean="0">
                <a:cs typeface="Arial" charset="0"/>
              </a:rPr>
              <a:t> technologií? </a:t>
            </a:r>
            <a:r>
              <a:rPr lang="cs-CZ" sz="1600" dirty="0" smtClean="0">
                <a:cs typeface="Arial" charset="0"/>
              </a:rPr>
              <a:t>Případně jen pro SEO a MEO?</a:t>
            </a:r>
            <a:endParaRPr lang="cs-CZ" sz="1600" dirty="0">
              <a:cs typeface="Arial" charset="0"/>
            </a:endParaRP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endParaRPr lang="cs-CZ" sz="800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3720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48535" y="923437"/>
            <a:ext cx="9494195" cy="160646"/>
            <a:chOff x="120301" y="1326276"/>
            <a:chExt cx="12658926" cy="214194"/>
          </a:xfrm>
        </p:grpSpPr>
        <p:pic>
          <p:nvPicPr>
            <p:cNvPr id="8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4"/>
          <p:cNvSpPr txBox="1"/>
          <p:nvPr/>
        </p:nvSpPr>
        <p:spPr>
          <a:xfrm>
            <a:off x="489471" y="1208303"/>
            <a:ext cx="8288069" cy="335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sz="1600" b="1" dirty="0">
                <a:cs typeface="Arial" charset="0"/>
              </a:rPr>
              <a:t>Možnost dělení ploch: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>
                <a:cs typeface="Arial" charset="0"/>
              </a:rPr>
              <a:t>ochranným pásem 22 m širokým (stanovené plodiny, možnost do DZES 8)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>
                <a:cs typeface="Arial" charset="0"/>
              </a:rPr>
              <a:t>evidovaným krajinným prvkem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>
                <a:cs typeface="Arial" charset="0"/>
              </a:rPr>
              <a:t>jinou kulturou: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>
                <a:cs typeface="Arial" charset="0"/>
              </a:rPr>
              <a:t>šíře DPB alespoň 22 m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>
                <a:cs typeface="Arial" charset="0"/>
              </a:rPr>
              <a:t>úhor = pouze způsobilý pro </a:t>
            </a:r>
            <a:r>
              <a:rPr lang="cs-CZ" sz="1600" dirty="0" err="1">
                <a:cs typeface="Arial" charset="0"/>
              </a:rPr>
              <a:t>ekoplatbu</a:t>
            </a:r>
            <a:r>
              <a:rPr lang="cs-CZ" sz="1600" dirty="0">
                <a:cs typeface="Arial" charset="0"/>
              </a:rPr>
              <a:t> (</a:t>
            </a:r>
            <a:r>
              <a:rPr lang="cs-CZ" sz="1600" dirty="0" err="1">
                <a:cs typeface="Arial" charset="0"/>
              </a:rPr>
              <a:t>nektarodárný</a:t>
            </a:r>
            <a:r>
              <a:rPr lang="cs-CZ" sz="1600" dirty="0">
                <a:cs typeface="Arial" charset="0"/>
              </a:rPr>
              <a:t>, víceletý zelený</a:t>
            </a:r>
            <a:r>
              <a:rPr lang="cs-CZ" sz="1600" dirty="0" smtClean="0">
                <a:cs typeface="Arial" charset="0"/>
              </a:rPr>
              <a:t>)</a:t>
            </a: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endParaRPr lang="cs-CZ" sz="800" dirty="0">
              <a:cs typeface="Arial" charset="0"/>
            </a:endParaRP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sz="1600" b="1" dirty="0">
                <a:cs typeface="Arial" charset="0"/>
              </a:rPr>
              <a:t>K diskusi parametry proti účelovému obcházení podmínky: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>
                <a:cs typeface="Arial" charset="0"/>
              </a:rPr>
              <a:t>zanedbatelná šíře DPB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>
                <a:cs typeface="Arial" charset="0"/>
              </a:rPr>
              <a:t>virtuální dělení DPB, formální užívání DPB, aniž by uživatel hospodařil v </a:t>
            </a:r>
            <a:r>
              <a:rPr lang="cs-CZ" sz="1600" dirty="0" smtClean="0">
                <a:cs typeface="Arial" charset="0"/>
              </a:rPr>
              <a:t>reálu apod</a:t>
            </a:r>
            <a:r>
              <a:rPr lang="cs-CZ" sz="1600" dirty="0">
                <a:cs typeface="Arial" charset="0"/>
              </a:rPr>
              <a:t>.</a:t>
            </a:r>
            <a:endParaRPr lang="cs-CZ" sz="1600" dirty="0" smtClean="0">
              <a:cs typeface="Arial" charset="0"/>
            </a:endParaRPr>
          </a:p>
        </p:txBody>
      </p:sp>
      <p:sp>
        <p:nvSpPr>
          <p:cNvPr id="11" name="Rectangle 1"/>
          <p:cNvSpPr>
            <a:spLocks noGrp="1" noChangeArrowheads="1"/>
          </p:cNvSpPr>
          <p:nvPr>
            <p:ph type="title"/>
          </p:nvPr>
        </p:nvSpPr>
        <p:spPr>
          <a:xfrm>
            <a:off x="100415" y="231119"/>
            <a:ext cx="8991703" cy="614363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sz="2000" b="1" dirty="0"/>
              <a:t>MAXIMÁLNÍ SOUVISLÁ VÝMĚRA JEDNÉ PLODINY 10 HA NA MEO A NEO</a:t>
            </a:r>
          </a:p>
        </p:txBody>
      </p:sp>
    </p:spTree>
    <p:extLst>
      <p:ext uri="{BB962C8B-B14F-4D97-AF65-F5344CB8AC3E}">
        <p14:creationId xmlns:p14="http://schemas.microsoft.com/office/powerpoint/2010/main" val="14277461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48535" y="923437"/>
            <a:ext cx="9494195" cy="160646"/>
            <a:chOff x="120301" y="1326276"/>
            <a:chExt cx="12658926" cy="214194"/>
          </a:xfrm>
        </p:grpSpPr>
        <p:pic>
          <p:nvPicPr>
            <p:cNvPr id="7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48535" y="159476"/>
            <a:ext cx="9029007" cy="733071"/>
          </a:xfrm>
        </p:spPr>
        <p:txBody>
          <a:bodyPr>
            <a:norm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cs-CZ" b="1" dirty="0" smtClean="0"/>
              <a:t>Jednotný program sčítání ptáků - výsledky</a:t>
            </a:r>
            <a:endParaRPr lang="cs-CZ" b="1" dirty="0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DB59E876-3202-45A9-AA10-D15DA210F364}"/>
              </a:ext>
            </a:extLst>
          </p:cNvPr>
          <p:cNvSpPr txBox="1"/>
          <p:nvPr/>
        </p:nvSpPr>
        <p:spPr>
          <a:xfrm>
            <a:off x="7071067" y="4263767"/>
            <a:ext cx="18562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JPSP, ČSO</a:t>
            </a:r>
          </a:p>
        </p:txBody>
      </p:sp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E055561B-A3D3-48AF-BEAB-93C28C8946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6377195"/>
              </p:ext>
            </p:extLst>
          </p:nvPr>
        </p:nvGraphicFramePr>
        <p:xfrm>
          <a:off x="992222" y="1271082"/>
          <a:ext cx="6861242" cy="3041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9627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1"/>
          <p:cNvSpPr>
            <a:spLocks noGrp="1" noChangeArrowheads="1"/>
          </p:cNvSpPr>
          <p:nvPr>
            <p:ph type="title"/>
          </p:nvPr>
        </p:nvSpPr>
        <p:spPr>
          <a:xfrm>
            <a:off x="100415" y="231119"/>
            <a:ext cx="8991703" cy="614363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sz="2000" b="1" dirty="0"/>
              <a:t>MAXIMÁLNÍ SOUVISLÁ VÝMĚRA JEDNÉ PLODINY 10 HA NA MEO A NEO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48535" y="923437"/>
            <a:ext cx="9494195" cy="160646"/>
            <a:chOff x="120301" y="1326276"/>
            <a:chExt cx="12658926" cy="214194"/>
          </a:xfrm>
        </p:grpSpPr>
        <p:pic>
          <p:nvPicPr>
            <p:cNvPr id="8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4"/>
          <p:cNvSpPr txBox="1"/>
          <p:nvPr/>
        </p:nvSpPr>
        <p:spPr>
          <a:xfrm>
            <a:off x="878823" y="1319821"/>
            <a:ext cx="8086928" cy="301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sz="1600" b="1" dirty="0">
                <a:cs typeface="Arial" charset="0"/>
              </a:rPr>
              <a:t>Nadstavba k DZES 7 (omezení plochy plodiny):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>
                <a:cs typeface="Arial" charset="0"/>
              </a:rPr>
              <a:t>základ = 30 ha NEO+MEO, 10 ha SEO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>
                <a:cs typeface="Arial" charset="0"/>
              </a:rPr>
              <a:t>vymezení erozní ohroženosti na úrovni DPB, ne parcely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>
                <a:cs typeface="Arial" charset="0"/>
              </a:rPr>
              <a:t>dotčeno cca 3 tis. DPB / 100 tis. ha</a:t>
            </a: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endParaRPr lang="cs-CZ" sz="800" dirty="0" smtClean="0">
              <a:cs typeface="Arial" charset="0"/>
            </a:endParaRP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sz="1600" b="1" dirty="0" smtClean="0">
                <a:cs typeface="Arial" charset="0"/>
              </a:rPr>
              <a:t>Základní </a:t>
            </a:r>
            <a:r>
              <a:rPr lang="cs-CZ" sz="1600" b="1" dirty="0">
                <a:cs typeface="Arial" charset="0"/>
              </a:rPr>
              <a:t>podmínky v </a:t>
            </a:r>
            <a:r>
              <a:rPr lang="cs-CZ" sz="1600" b="1" dirty="0" err="1">
                <a:cs typeface="Arial" charset="0"/>
              </a:rPr>
              <a:t>ekoplatbě</a:t>
            </a:r>
            <a:r>
              <a:rPr lang="cs-CZ" sz="1600" b="1" dirty="0">
                <a:cs typeface="Arial" charset="0"/>
              </a:rPr>
              <a:t>: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>
                <a:cs typeface="Arial" charset="0"/>
              </a:rPr>
              <a:t>pro kulturu standardní orná (R) v kategorii NEO+MEO ˃ 10 ha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>
                <a:cs typeface="Arial" charset="0"/>
              </a:rPr>
              <a:t>vymezení erozní ohroženosti na úrovni DPB, ne parcely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>
                <a:cs typeface="Arial" charset="0"/>
              </a:rPr>
              <a:t>dotčeno cca 72 tis. DPB / 1,77 mil. ha</a:t>
            </a:r>
            <a:endParaRPr lang="cs-CZ" sz="1600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5493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48535" y="923437"/>
            <a:ext cx="9494195" cy="160646"/>
            <a:chOff x="120301" y="1326276"/>
            <a:chExt cx="12658926" cy="214194"/>
          </a:xfrm>
        </p:grpSpPr>
        <p:pic>
          <p:nvPicPr>
            <p:cNvPr id="8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1"/>
          <p:cNvSpPr>
            <a:spLocks noGrp="1" noChangeArrowheads="1"/>
          </p:cNvSpPr>
          <p:nvPr>
            <p:ph type="title"/>
          </p:nvPr>
        </p:nvSpPr>
        <p:spPr>
          <a:xfrm>
            <a:off x="93931" y="231119"/>
            <a:ext cx="8991703" cy="614363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sz="2000" b="1" dirty="0"/>
              <a:t>MAXIMÁLNÍ SOUVISLÁ VÝMĚRA JEDNÉ PLODINY 10 HA NA MEO A NEO</a:t>
            </a:r>
          </a:p>
        </p:txBody>
      </p:sp>
      <p:sp>
        <p:nvSpPr>
          <p:cNvPr id="11" name="TextBox 4"/>
          <p:cNvSpPr txBox="1"/>
          <p:nvPr/>
        </p:nvSpPr>
        <p:spPr>
          <a:xfrm>
            <a:off x="752169" y="1325102"/>
            <a:ext cx="80869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sz="1600" b="1" dirty="0" smtClean="0">
                <a:cs typeface="Arial" charset="0"/>
              </a:rPr>
              <a:t>K diskusi:</a:t>
            </a:r>
            <a:endParaRPr lang="cs-CZ" sz="1600" b="1" dirty="0">
              <a:cs typeface="Arial" charset="0"/>
            </a:endParaRP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 smtClean="0">
                <a:cs typeface="Arial" charset="0"/>
              </a:rPr>
              <a:t>Maximální výměra 10 ha pro NEO a MEO je poměrně ambiciózní, nebude to velkou bariérou vstupu?  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 smtClean="0">
                <a:cs typeface="Arial" charset="0"/>
              </a:rPr>
              <a:t>Jednou z možných variant dělení DPB je vytvoření travnatého/</a:t>
            </a:r>
            <a:r>
              <a:rPr lang="cs-CZ" sz="1600" dirty="0" err="1" smtClean="0">
                <a:cs typeface="Arial" charset="0"/>
              </a:rPr>
              <a:t>travinobylinného</a:t>
            </a:r>
            <a:r>
              <a:rPr lang="cs-CZ" sz="1600" dirty="0" smtClean="0">
                <a:cs typeface="Arial" charset="0"/>
              </a:rPr>
              <a:t> pásu (meze). V tomto případě je 22 m poměrně velká šíře, současně se nedá předpokládat, že by zemědělci měli zájem takovou mez evidovat jako krajinný prvek. Jak k takovým pásům přistoupit</a:t>
            </a:r>
            <a:r>
              <a:rPr lang="cs-CZ" sz="1600" dirty="0" smtClean="0">
                <a:cs typeface="Arial" charset="0"/>
              </a:rPr>
              <a:t>? Může být variantou zatravněný pás už od šíře 2 m i přes to, že nebude evidován jako krajinný prvek. Je možnost omezit zásahy v době hnízdění? Případně posílit povinnosti vyplývající ze stávající legislativy (nahlašování zásahů/postřiků apod.)? </a:t>
            </a:r>
            <a:endParaRPr lang="cs-CZ" sz="1600" dirty="0" smtClean="0">
              <a:cs typeface="Arial" charset="0"/>
            </a:endParaRP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 smtClean="0">
                <a:cs typeface="Arial" charset="0"/>
              </a:rPr>
              <a:t>Je žádoucí, aby se pro dělení používaly i </a:t>
            </a:r>
            <a:r>
              <a:rPr lang="cs-CZ" sz="1600" dirty="0" err="1" smtClean="0">
                <a:cs typeface="Arial" charset="0"/>
              </a:rPr>
              <a:t>biopásy</a:t>
            </a:r>
            <a:r>
              <a:rPr lang="cs-CZ" sz="1600" dirty="0" smtClean="0">
                <a:cs typeface="Arial" charset="0"/>
              </a:rPr>
              <a:t>, zatravněné pásy soustředěného odtoku apod.</a:t>
            </a:r>
            <a:endParaRPr lang="cs-CZ" sz="1600" dirty="0">
              <a:cs typeface="Arial" charset="0"/>
            </a:endParaRP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endParaRPr lang="cs-CZ" sz="800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6854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1"/>
          <p:cNvSpPr>
            <a:spLocks noGrp="1" noChangeArrowheads="1"/>
          </p:cNvSpPr>
          <p:nvPr>
            <p:ph type="title"/>
          </p:nvPr>
        </p:nvSpPr>
        <p:spPr>
          <a:xfrm>
            <a:off x="48535" y="231119"/>
            <a:ext cx="8991703" cy="614363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sz="2000" b="1" dirty="0"/>
              <a:t>NAVÝŠENÍ % NEPRODUKČNÍCH PLOCH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48535" y="923437"/>
            <a:ext cx="9494195" cy="160646"/>
            <a:chOff x="120301" y="1326276"/>
            <a:chExt cx="12658926" cy="214194"/>
          </a:xfrm>
        </p:grpSpPr>
        <p:pic>
          <p:nvPicPr>
            <p:cNvPr id="8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4"/>
          <p:cNvSpPr txBox="1"/>
          <p:nvPr/>
        </p:nvSpPr>
        <p:spPr>
          <a:xfrm>
            <a:off x="658330" y="1319821"/>
            <a:ext cx="8086928" cy="3124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sz="1600" b="1" dirty="0">
                <a:cs typeface="Arial" charset="0"/>
              </a:rPr>
              <a:t>Nadstavba k DZES 8 a </a:t>
            </a:r>
            <a:r>
              <a:rPr lang="cs-CZ" sz="1600" b="1" dirty="0" err="1">
                <a:cs typeface="Arial" charset="0"/>
              </a:rPr>
              <a:t>celofaremnímu</a:t>
            </a:r>
            <a:r>
              <a:rPr lang="cs-CZ" sz="1600" b="1" dirty="0">
                <a:cs typeface="Arial" charset="0"/>
              </a:rPr>
              <a:t> režimu </a:t>
            </a:r>
            <a:r>
              <a:rPr lang="cs-CZ" sz="1600" b="1" dirty="0" err="1" smtClean="0">
                <a:cs typeface="Arial" charset="0"/>
              </a:rPr>
              <a:t>ekoplatby</a:t>
            </a:r>
            <a:endParaRPr lang="cs-CZ" sz="1600" b="1" dirty="0" smtClean="0">
              <a:cs typeface="Arial" charset="0"/>
            </a:endParaRP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endParaRPr lang="cs-CZ" sz="1600" dirty="0" smtClean="0">
              <a:cs typeface="Arial" charset="0"/>
            </a:endParaRP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endParaRPr lang="cs-CZ" sz="1600" dirty="0">
              <a:cs typeface="Arial" charset="0"/>
            </a:endParaRP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endParaRPr lang="cs-CZ" sz="1600" dirty="0" smtClean="0">
              <a:cs typeface="Arial" charset="0"/>
            </a:endParaRP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endParaRPr lang="cs-CZ" sz="1600" dirty="0">
              <a:cs typeface="Arial" charset="0"/>
            </a:endParaRP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sz="1600" b="1" dirty="0" smtClean="0">
                <a:cs typeface="Arial" charset="0"/>
              </a:rPr>
              <a:t>cíl</a:t>
            </a:r>
            <a:r>
              <a:rPr lang="cs-CZ" sz="1600" b="1" dirty="0">
                <a:cs typeface="Arial" charset="0"/>
              </a:rPr>
              <a:t>: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>
                <a:cs typeface="Arial" charset="0"/>
              </a:rPr>
              <a:t>zvýšení podílu stabilních krajinných prvků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>
                <a:cs typeface="Arial" charset="0"/>
              </a:rPr>
              <a:t>posílená ochrana krajinných prvků ochrannými pásy podél KP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>
                <a:cs typeface="Arial" charset="0"/>
              </a:rPr>
              <a:t>zohlednění vnějších krajinných prvků (nezpůsobilé pro DZES 8)</a:t>
            </a:r>
            <a:endParaRPr lang="cs-CZ" sz="1600" dirty="0" smtClean="0">
              <a:cs typeface="Arial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361" y="1669059"/>
            <a:ext cx="5779201" cy="139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804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1"/>
          <p:cNvSpPr>
            <a:spLocks noGrp="1" noChangeArrowheads="1"/>
          </p:cNvSpPr>
          <p:nvPr>
            <p:ph type="title"/>
          </p:nvPr>
        </p:nvSpPr>
        <p:spPr>
          <a:xfrm>
            <a:off x="48535" y="231119"/>
            <a:ext cx="8991703" cy="614363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sz="2000" b="1" dirty="0"/>
              <a:t>NAVÝŠENÍ % NEPRODUKČNÍCH PLOCH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48535" y="923437"/>
            <a:ext cx="9494195" cy="160646"/>
            <a:chOff x="120301" y="1326276"/>
            <a:chExt cx="12658926" cy="214194"/>
          </a:xfrm>
        </p:grpSpPr>
        <p:pic>
          <p:nvPicPr>
            <p:cNvPr id="8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4"/>
          <p:cNvSpPr txBox="1"/>
          <p:nvPr/>
        </p:nvSpPr>
        <p:spPr>
          <a:xfrm>
            <a:off x="801003" y="1274425"/>
            <a:ext cx="808692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 b="1" dirty="0"/>
              <a:t>Alternativy:</a:t>
            </a:r>
          </a:p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cs-CZ" sz="1600" dirty="0"/>
              <a:t>vyšší podíl stabilních krajinných prvků</a:t>
            </a:r>
          </a:p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cs-CZ" sz="1600" dirty="0"/>
              <a:t>ochranné pásy kolem KP</a:t>
            </a:r>
          </a:p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cs-CZ" sz="1600" dirty="0"/>
              <a:t>započítání vnějších KP, podél kterých bude založen ochranný pás</a:t>
            </a:r>
          </a:p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cs-CZ" sz="1600" b="1" dirty="0" smtClean="0"/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 b="1" dirty="0" smtClean="0"/>
              <a:t>Návrh </a:t>
            </a:r>
            <a:r>
              <a:rPr lang="cs-CZ" sz="1600" b="1" dirty="0"/>
              <a:t>podmínek:</a:t>
            </a:r>
          </a:p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cs-CZ" sz="1600" dirty="0"/>
              <a:t>pro DPB s kulturou R</a:t>
            </a:r>
          </a:p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cs-CZ" sz="1600" dirty="0"/>
              <a:t>pro vnější KP požadováno PDU a založení ochranného (vegetačního) pásu</a:t>
            </a:r>
          </a:p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cs-CZ" sz="1600" dirty="0"/>
              <a:t>k diskusi limit vnějšího KP vůči výměře DPB</a:t>
            </a:r>
          </a:p>
        </p:txBody>
      </p:sp>
    </p:spTree>
    <p:extLst>
      <p:ext uri="{BB962C8B-B14F-4D97-AF65-F5344CB8AC3E}">
        <p14:creationId xmlns:p14="http://schemas.microsoft.com/office/powerpoint/2010/main" val="34106633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1"/>
          <p:cNvSpPr>
            <a:spLocks noGrp="1" noChangeArrowheads="1"/>
          </p:cNvSpPr>
          <p:nvPr>
            <p:ph type="title"/>
          </p:nvPr>
        </p:nvSpPr>
        <p:spPr>
          <a:xfrm>
            <a:off x="48535" y="231119"/>
            <a:ext cx="8991703" cy="614363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sz="2000" b="1" dirty="0"/>
              <a:t>NAVÝŠENÍ % NEPRODUKČNÍCH PLOCH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48535" y="923437"/>
            <a:ext cx="9494195" cy="160646"/>
            <a:chOff x="120301" y="1326276"/>
            <a:chExt cx="12658926" cy="214194"/>
          </a:xfrm>
        </p:grpSpPr>
        <p:pic>
          <p:nvPicPr>
            <p:cNvPr id="8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4"/>
          <p:cNvSpPr txBox="1"/>
          <p:nvPr/>
        </p:nvSpPr>
        <p:spPr>
          <a:xfrm>
            <a:off x="658330" y="1254970"/>
            <a:ext cx="8086928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1600" b="1" dirty="0"/>
              <a:t>Založení nebo údržba porostu ochranného (vegetačního) pásu:</a:t>
            </a:r>
          </a:p>
          <a:p>
            <a:pPr marL="285750" indent="-285750">
              <a:spcAft>
                <a:spcPts val="600"/>
              </a:spcAft>
              <a:buClr>
                <a:srgbClr val="1B8A89"/>
              </a:buClr>
              <a:buFont typeface="Wingdings" panose="05000000000000000000" pitchFamily="2" charset="2"/>
              <a:buChar char="Ø"/>
            </a:pPr>
            <a:r>
              <a:rPr lang="cs-CZ" sz="1600" dirty="0"/>
              <a:t>pro vnitřní i vnější krajinné prvky</a:t>
            </a:r>
          </a:p>
          <a:p>
            <a:pPr marL="285750" indent="-285750">
              <a:spcAft>
                <a:spcPts val="600"/>
              </a:spcAft>
              <a:buClr>
                <a:srgbClr val="1B8A89"/>
              </a:buClr>
              <a:buFont typeface="Wingdings" panose="05000000000000000000" pitchFamily="2" charset="2"/>
              <a:buChar char="Ø"/>
            </a:pPr>
            <a:r>
              <a:rPr lang="cs-CZ" sz="1600" dirty="0"/>
              <a:t>bez hnojení a bez POR</a:t>
            </a:r>
          </a:p>
          <a:p>
            <a:pPr marL="285750" indent="-285750">
              <a:spcAft>
                <a:spcPts val="600"/>
              </a:spcAft>
              <a:buClr>
                <a:srgbClr val="1B8A89"/>
              </a:buClr>
              <a:buFont typeface="Wingdings" panose="05000000000000000000" pitchFamily="2" charset="2"/>
              <a:buChar char="Ø"/>
            </a:pPr>
            <a:r>
              <a:rPr lang="cs-CZ" sz="1600" dirty="0"/>
              <a:t>neprodukční plocha, která je tvořena přirozeným nebo uměle </a:t>
            </a:r>
            <a:r>
              <a:rPr lang="cs-CZ" sz="1600" dirty="0" smtClean="0"/>
              <a:t>vytvořeným pásem </a:t>
            </a:r>
            <a:r>
              <a:rPr lang="cs-CZ" sz="1600" dirty="0"/>
              <a:t>se zapojeným rostlinným krytem a zapojeným kořenovým </a:t>
            </a:r>
            <a:r>
              <a:rPr lang="cs-CZ" sz="1600" dirty="0" smtClean="0"/>
              <a:t>systémem, který </a:t>
            </a:r>
            <a:r>
              <a:rPr lang="cs-CZ" sz="1600" dirty="0"/>
              <a:t>chrání KP</a:t>
            </a:r>
          </a:p>
          <a:p>
            <a:pPr marL="285750" indent="-285750">
              <a:spcAft>
                <a:spcPts val="600"/>
              </a:spcAft>
              <a:buClr>
                <a:srgbClr val="1B8A89"/>
              </a:buClr>
              <a:buFont typeface="Wingdings" panose="05000000000000000000" pitchFamily="2" charset="2"/>
              <a:buChar char="Ø"/>
            </a:pPr>
            <a:r>
              <a:rPr lang="cs-CZ" sz="1600" dirty="0"/>
              <a:t>porost ze stanovených plodin</a:t>
            </a:r>
          </a:p>
          <a:p>
            <a:pPr marL="628650" lvl="1" indent="-285750">
              <a:spcAft>
                <a:spcPts val="600"/>
              </a:spcAft>
              <a:buClr>
                <a:srgbClr val="1B8A89"/>
              </a:buClr>
              <a:buFont typeface="Wingdings" panose="05000000000000000000" pitchFamily="2" charset="2"/>
              <a:buChar char="Ø"/>
            </a:pPr>
            <a:r>
              <a:rPr lang="cs-CZ" sz="1600" dirty="0"/>
              <a:t>k diskusi omezení na běžné druhy vytrvalých trav (nikoli obilninami)</a:t>
            </a:r>
          </a:p>
          <a:p>
            <a:pPr marL="285750" indent="-285750">
              <a:spcAft>
                <a:spcPts val="600"/>
              </a:spcAft>
              <a:buClr>
                <a:srgbClr val="1B8A89"/>
              </a:buClr>
              <a:buFont typeface="Wingdings" panose="05000000000000000000" pitchFamily="2" charset="2"/>
              <a:buChar char="Ø"/>
            </a:pPr>
            <a:r>
              <a:rPr lang="cs-CZ" sz="1600" dirty="0"/>
              <a:t>pravidelná údržba</a:t>
            </a:r>
          </a:p>
          <a:p>
            <a:pPr marL="285750" indent="-285750">
              <a:spcAft>
                <a:spcPts val="600"/>
              </a:spcAft>
              <a:buClr>
                <a:srgbClr val="1B8A89"/>
              </a:buClr>
              <a:buFont typeface="Wingdings" panose="05000000000000000000" pitchFamily="2" charset="2"/>
              <a:buChar char="Ø"/>
            </a:pPr>
            <a:r>
              <a:rPr lang="cs-CZ" sz="1600" dirty="0"/>
              <a:t>minimální šíře pásu je (k diskusi) 1-3 m, šíře dle druhu KP</a:t>
            </a:r>
          </a:p>
        </p:txBody>
      </p:sp>
    </p:spTree>
    <p:extLst>
      <p:ext uri="{BB962C8B-B14F-4D97-AF65-F5344CB8AC3E}">
        <p14:creationId xmlns:p14="http://schemas.microsoft.com/office/powerpoint/2010/main" val="17942534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1"/>
          <p:cNvSpPr>
            <a:spLocks noGrp="1" noChangeArrowheads="1"/>
          </p:cNvSpPr>
          <p:nvPr>
            <p:ph type="title"/>
          </p:nvPr>
        </p:nvSpPr>
        <p:spPr>
          <a:xfrm>
            <a:off x="48535" y="231119"/>
            <a:ext cx="8991703" cy="614363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sz="2000" b="1" dirty="0"/>
              <a:t>NAVÝŠENÍ % NEPRODUKČNÍCH PLOCH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48535" y="923437"/>
            <a:ext cx="9494195" cy="160646"/>
            <a:chOff x="120301" y="1326276"/>
            <a:chExt cx="12658926" cy="214194"/>
          </a:xfrm>
        </p:grpSpPr>
        <p:pic>
          <p:nvPicPr>
            <p:cNvPr id="8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4"/>
          <p:cNvSpPr txBox="1"/>
          <p:nvPr/>
        </p:nvSpPr>
        <p:spPr>
          <a:xfrm>
            <a:off x="752169" y="1227825"/>
            <a:ext cx="8086928" cy="283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sz="1600" b="1" dirty="0" smtClean="0">
                <a:cs typeface="Arial" charset="0"/>
              </a:rPr>
              <a:t>K diskusi:</a:t>
            </a:r>
            <a:endParaRPr lang="cs-CZ" sz="1600" b="1" dirty="0">
              <a:cs typeface="Arial" charset="0"/>
            </a:endParaRP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 smtClean="0">
                <a:cs typeface="Arial" charset="0"/>
              </a:rPr>
              <a:t>Jak přistoupit k možnosti započítat plochu </a:t>
            </a:r>
            <a:r>
              <a:rPr lang="cs-CZ" sz="1600" dirty="0" smtClean="0">
                <a:cs typeface="Arial" charset="0"/>
              </a:rPr>
              <a:t>existujícího vnějšího krajinného prvku u nadstavby – nepřináší </a:t>
            </a:r>
            <a:r>
              <a:rPr lang="cs-CZ" sz="1600" dirty="0" smtClean="0">
                <a:cs typeface="Arial" charset="0"/>
              </a:rPr>
              <a:t>do krajiny nic nového?</a:t>
            </a:r>
            <a:endParaRPr lang="cs-CZ" sz="1600" dirty="0" smtClean="0">
              <a:cs typeface="Arial" charset="0"/>
            </a:endParaRP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 smtClean="0">
                <a:cs typeface="Arial" charset="0"/>
              </a:rPr>
              <a:t>Žádoucí i zahrnutí </a:t>
            </a:r>
            <a:r>
              <a:rPr lang="cs-CZ" sz="1600" dirty="0">
                <a:cs typeface="Arial" charset="0"/>
              </a:rPr>
              <a:t>udržovaných </a:t>
            </a:r>
            <a:r>
              <a:rPr lang="cs-CZ" sz="1600" dirty="0" smtClean="0">
                <a:cs typeface="Arial" charset="0"/>
              </a:rPr>
              <a:t>ploch bez vegetace – pro celou řadu druhů klíčová stanoviště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 err="1" smtClean="0">
                <a:cs typeface="Arial" charset="0"/>
              </a:rPr>
              <a:t>Minímální</a:t>
            </a:r>
            <a:r>
              <a:rPr lang="cs-CZ" sz="1600" dirty="0" smtClean="0">
                <a:cs typeface="Arial" charset="0"/>
              </a:rPr>
              <a:t> šíře ochranných pásů by měla být alespoň 3 m – jak je to s technikou? V případě, že v ploše budou hnízdit ptáci, hrozí u užších pásů zvýšená predace.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 smtClean="0">
                <a:cs typeface="Arial" charset="0"/>
              </a:rPr>
              <a:t>Pravidelná údržba (s výjimkou ploch bez vegetace) by měla ideálně proběhnout až po 1. srpnu z důvodu hnízdění/rozmnožování.</a:t>
            </a:r>
            <a:endParaRPr lang="cs-CZ" sz="800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9850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1"/>
          <p:cNvSpPr>
            <a:spLocks noGrp="1" noChangeArrowheads="1"/>
          </p:cNvSpPr>
          <p:nvPr>
            <p:ph type="title"/>
          </p:nvPr>
        </p:nvSpPr>
        <p:spPr>
          <a:xfrm>
            <a:off x="48535" y="231119"/>
            <a:ext cx="8991703" cy="614363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b="1" dirty="0" smtClean="0"/>
              <a:t>Doplňující otázky k </a:t>
            </a:r>
            <a:r>
              <a:rPr lang="cs-CZ" altLang="cs-CZ" b="1" dirty="0" err="1" smtClean="0"/>
              <a:t>celofaremnímu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ekoschématu</a:t>
            </a:r>
            <a:endParaRPr lang="cs-CZ" altLang="cs-CZ" sz="2000" b="1" dirty="0"/>
          </a:p>
        </p:txBody>
      </p:sp>
      <p:grpSp>
        <p:nvGrpSpPr>
          <p:cNvPr id="7" name="Skupina 6"/>
          <p:cNvGrpSpPr/>
          <p:nvPr/>
        </p:nvGrpSpPr>
        <p:grpSpPr>
          <a:xfrm>
            <a:off x="48535" y="923437"/>
            <a:ext cx="9494195" cy="160646"/>
            <a:chOff x="120301" y="1326276"/>
            <a:chExt cx="12658926" cy="214194"/>
          </a:xfrm>
        </p:grpSpPr>
        <p:pic>
          <p:nvPicPr>
            <p:cNvPr id="8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4"/>
          <p:cNvSpPr txBox="1"/>
          <p:nvPr/>
        </p:nvSpPr>
        <p:spPr>
          <a:xfrm>
            <a:off x="619223" y="1253765"/>
            <a:ext cx="8086928" cy="332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sz="1600" b="1" dirty="0" smtClean="0">
                <a:cs typeface="Arial" charset="0"/>
              </a:rPr>
              <a:t>K diskusi:</a:t>
            </a:r>
            <a:endParaRPr lang="cs-CZ" sz="1600" b="1" dirty="0">
              <a:cs typeface="Arial" charset="0"/>
            </a:endParaRP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 smtClean="0">
                <a:cs typeface="Arial" charset="0"/>
              </a:rPr>
              <a:t>Chybí požadavek na omezení chemických vstupu? Dokážeme definovat, jak ho uchopit? Je nutný s ohledem na posílení ochranných pásem kolem vody a krajinných prvků? 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 smtClean="0">
                <a:cs typeface="Arial" charset="0"/>
              </a:rPr>
              <a:t>Je na </a:t>
            </a:r>
            <a:r>
              <a:rPr lang="cs-CZ" sz="1600" dirty="0">
                <a:cs typeface="Arial" charset="0"/>
              </a:rPr>
              <a:t>místě požadovat střídání plodin dle pravidel IOR - Rostlinolékařského </a:t>
            </a:r>
            <a:r>
              <a:rPr lang="cs-CZ" sz="1600" dirty="0" smtClean="0">
                <a:cs typeface="Arial" charset="0"/>
              </a:rPr>
              <a:t>portálu/EZ? Pokud ano, na jaké úrovni (základní/nadstavba)?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cs-CZ" sz="1600" dirty="0" smtClean="0">
                <a:cs typeface="Arial" charset="0"/>
              </a:rPr>
              <a:t>Jak zvýšit ambici na TTP? Povinnost neproduktivních ploch (krajinné prvky a/nebo neposečené plochy)? Od jaké výměry na jaké ploše? Nutné zohlednit DZES a AEKO…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endParaRPr lang="cs-CZ" sz="1600" dirty="0">
              <a:cs typeface="Arial" charset="0"/>
            </a:endParaRP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endParaRPr lang="cs-CZ" sz="800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8975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1"/>
          <p:cNvSpPr>
            <a:spLocks noGrp="1" noChangeArrowheads="1"/>
          </p:cNvSpPr>
          <p:nvPr>
            <p:ph type="title"/>
          </p:nvPr>
        </p:nvSpPr>
        <p:spPr>
          <a:xfrm>
            <a:off x="48535" y="231119"/>
            <a:ext cx="8991703" cy="614363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b="1" dirty="0" smtClean="0"/>
              <a:t>Opatření pro skřivana polního</a:t>
            </a:r>
            <a:endParaRPr lang="cs-CZ" altLang="cs-CZ" b="1" dirty="0"/>
          </a:p>
        </p:txBody>
      </p:sp>
      <p:grpSp>
        <p:nvGrpSpPr>
          <p:cNvPr id="7" name="Skupina 6"/>
          <p:cNvGrpSpPr/>
          <p:nvPr/>
        </p:nvGrpSpPr>
        <p:grpSpPr>
          <a:xfrm>
            <a:off x="48535" y="923437"/>
            <a:ext cx="9494195" cy="160646"/>
            <a:chOff x="120301" y="1326276"/>
            <a:chExt cx="12658926" cy="214194"/>
          </a:xfrm>
        </p:grpSpPr>
        <p:pic>
          <p:nvPicPr>
            <p:cNvPr id="8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311646"/>
              </p:ext>
            </p:extLst>
          </p:nvPr>
        </p:nvGraphicFramePr>
        <p:xfrm>
          <a:off x="513942" y="1307303"/>
          <a:ext cx="7669938" cy="326230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919118">
                  <a:extLst>
                    <a:ext uri="{9D8B030D-6E8A-4147-A177-3AD203B41FA5}">
                      <a16:colId xmlns:a16="http://schemas.microsoft.com/office/drawing/2014/main" val="1482177197"/>
                    </a:ext>
                  </a:extLst>
                </a:gridCol>
                <a:gridCol w="1455420">
                  <a:extLst>
                    <a:ext uri="{9D8B030D-6E8A-4147-A177-3AD203B41FA5}">
                      <a16:colId xmlns:a16="http://schemas.microsoft.com/office/drawing/2014/main" val="2744043108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754214189"/>
                    </a:ext>
                  </a:extLst>
                </a:gridCol>
              </a:tblGrid>
              <a:tr h="198155"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effectLst/>
                        </a:rPr>
                        <a:t>Action</a:t>
                      </a:r>
                      <a:r>
                        <a:rPr lang="cs-CZ" sz="1000" dirty="0">
                          <a:effectLst/>
                        </a:rPr>
                        <a:t> (</a:t>
                      </a:r>
                      <a:r>
                        <a:rPr lang="cs-CZ" sz="1000" dirty="0" err="1">
                          <a:effectLst/>
                        </a:rPr>
                        <a:t>Conservation</a:t>
                      </a:r>
                      <a:r>
                        <a:rPr lang="cs-CZ" sz="1000" dirty="0">
                          <a:effectLst/>
                        </a:rPr>
                        <a:t> Evidence)</a:t>
                      </a:r>
                      <a:endParaRPr lang="cs-CZ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Effectiveness</a:t>
                      </a:r>
                      <a:endParaRPr lang="cs-CZ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No. </a:t>
                      </a:r>
                      <a:r>
                        <a:rPr lang="cs-CZ" sz="1000" dirty="0" err="1">
                          <a:effectLst/>
                        </a:rPr>
                        <a:t>studies</a:t>
                      </a:r>
                      <a:endParaRPr lang="cs-CZ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extLst>
                  <a:ext uri="{0D108BD9-81ED-4DB2-BD59-A6C34878D82A}">
                    <a16:rowId xmlns:a16="http://schemas.microsoft.com/office/drawing/2014/main" val="3064240511"/>
                  </a:ext>
                </a:extLst>
              </a:tr>
              <a:tr h="296427"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Plant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nectar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flower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mixture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/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wildflower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strips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endParaRPr lang="cs-CZ" sz="105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Beneficial</a:t>
                      </a:r>
                      <a:endParaRPr lang="cs-CZ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104</a:t>
                      </a:r>
                      <a:endParaRPr lang="cs-CZ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extLst>
                  <a:ext uri="{0D108BD9-81ED-4DB2-BD59-A6C34878D82A}">
                    <a16:rowId xmlns:a16="http://schemas.microsoft.com/office/drawing/2014/main" val="3210512189"/>
                  </a:ext>
                </a:extLst>
              </a:tr>
              <a:tr h="296427"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Restore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/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create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species-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rich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,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semi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-natural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grassland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endParaRPr lang="cs-CZ" sz="105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Beneficial</a:t>
                      </a:r>
                      <a:endParaRPr lang="cs-CZ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71</a:t>
                      </a:r>
                      <a:endParaRPr lang="cs-CZ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extLst>
                  <a:ext uri="{0D108BD9-81ED-4DB2-BD59-A6C34878D82A}">
                    <a16:rowId xmlns:a16="http://schemas.microsoft.com/office/drawing/2014/main" val="3634923004"/>
                  </a:ext>
                </a:extLst>
              </a:tr>
              <a:tr h="296427"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Plant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grass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buffer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strips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/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margins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around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arable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or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pasture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fields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endParaRPr lang="cs-CZ" sz="105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Beneficial</a:t>
                      </a:r>
                      <a:endParaRPr lang="cs-CZ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69</a:t>
                      </a:r>
                      <a:endParaRPr lang="cs-CZ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extLst>
                  <a:ext uri="{0D108BD9-81ED-4DB2-BD59-A6C34878D82A}">
                    <a16:rowId xmlns:a16="http://schemas.microsoft.com/office/drawing/2014/main" val="121682992"/>
                  </a:ext>
                </a:extLst>
              </a:tr>
              <a:tr h="296427"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Leave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headlands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in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fields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unsprayed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(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conservation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headlands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)</a:t>
                      </a:r>
                      <a:endParaRPr lang="cs-CZ" sz="105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Beneficial</a:t>
                      </a:r>
                      <a:endParaRPr lang="cs-CZ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57</a:t>
                      </a:r>
                      <a:endParaRPr lang="cs-CZ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extLst>
                  <a:ext uri="{0D108BD9-81ED-4DB2-BD59-A6C34878D82A}">
                    <a16:rowId xmlns:a16="http://schemas.microsoft.com/office/drawing/2014/main" val="259886957"/>
                  </a:ext>
                </a:extLst>
              </a:tr>
              <a:tr h="296427"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Provide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or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retain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set-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aside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areas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in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farmland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endParaRPr lang="cs-CZ" sz="105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Beneficial</a:t>
                      </a:r>
                      <a:endParaRPr lang="cs-CZ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54</a:t>
                      </a:r>
                      <a:endParaRPr lang="cs-CZ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extLst>
                  <a:ext uri="{0D108BD9-81ED-4DB2-BD59-A6C34878D82A}">
                    <a16:rowId xmlns:a16="http://schemas.microsoft.com/office/drawing/2014/main" val="1128552047"/>
                  </a:ext>
                </a:extLst>
              </a:tr>
              <a:tr h="198155"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Plant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wild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bird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seed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or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cover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mixture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endParaRPr lang="cs-CZ" sz="105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Beneficial</a:t>
                      </a:r>
                      <a:endParaRPr lang="cs-CZ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49</a:t>
                      </a:r>
                      <a:endParaRPr lang="cs-CZ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extLst>
                  <a:ext uri="{0D108BD9-81ED-4DB2-BD59-A6C34878D82A}">
                    <a16:rowId xmlns:a16="http://schemas.microsoft.com/office/drawing/2014/main" val="321119763"/>
                  </a:ext>
                </a:extLst>
              </a:tr>
              <a:tr h="296427"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Create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uncultivated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margins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around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intensive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arable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or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pasture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fields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endParaRPr lang="cs-CZ" sz="105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effectLst/>
                        </a:rPr>
                        <a:t>Beneficial</a:t>
                      </a:r>
                      <a:endParaRPr lang="cs-CZ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49</a:t>
                      </a:r>
                      <a:endParaRPr lang="cs-CZ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extLst>
                  <a:ext uri="{0D108BD9-81ED-4DB2-BD59-A6C34878D82A}">
                    <a16:rowId xmlns:a16="http://schemas.microsoft.com/office/drawing/2014/main" val="2699823387"/>
                  </a:ext>
                </a:extLst>
              </a:tr>
              <a:tr h="296427"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Reduce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fertilizer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, pesticide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or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herbicide use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generally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endParaRPr lang="cs-CZ" sz="105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effectLst/>
                        </a:rPr>
                        <a:t>Beneficial</a:t>
                      </a:r>
                      <a:endParaRPr lang="cs-CZ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47</a:t>
                      </a:r>
                      <a:endParaRPr lang="cs-CZ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extLst>
                  <a:ext uri="{0D108BD9-81ED-4DB2-BD59-A6C34878D82A}">
                    <a16:rowId xmlns:a16="http://schemas.microsoft.com/office/drawing/2014/main" val="169965815"/>
                  </a:ext>
                </a:extLst>
              </a:tr>
              <a:tr h="296427"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Leave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cultivated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,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uncropped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margins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or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plots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(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includes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'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lapwing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plots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') </a:t>
                      </a:r>
                      <a:endParaRPr lang="cs-CZ" sz="105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effectLst/>
                        </a:rPr>
                        <a:t>Beneficial</a:t>
                      </a:r>
                      <a:endParaRPr lang="cs-CZ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20</a:t>
                      </a:r>
                      <a:endParaRPr lang="cs-CZ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extLst>
                  <a:ext uri="{0D108BD9-81ED-4DB2-BD59-A6C34878D82A}">
                    <a16:rowId xmlns:a16="http://schemas.microsoft.com/office/drawing/2014/main" val="3144908393"/>
                  </a:ext>
                </a:extLst>
              </a:tr>
              <a:tr h="198155"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Create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skylark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plots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endParaRPr lang="cs-CZ" sz="105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Beneficial</a:t>
                      </a:r>
                      <a:endParaRPr lang="cs-CZ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11</a:t>
                      </a:r>
                      <a:endParaRPr lang="cs-CZ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extLst>
                  <a:ext uri="{0D108BD9-81ED-4DB2-BD59-A6C34878D82A}">
                    <a16:rowId xmlns:a16="http://schemas.microsoft.com/office/drawing/2014/main" val="54061293"/>
                  </a:ext>
                </a:extLst>
              </a:tr>
              <a:tr h="296427"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Use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mowing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techniques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to </a:t>
                      </a:r>
                      <a:r>
                        <a:rPr lang="cs-CZ" sz="1000" dirty="0" err="1">
                          <a:solidFill>
                            <a:srgbClr val="FFFF00"/>
                          </a:solidFill>
                          <a:effectLst/>
                        </a:rPr>
                        <a:t>reduce</a:t>
                      </a:r>
                      <a:r>
                        <a:rPr lang="cs-CZ" sz="1000" dirty="0">
                          <a:solidFill>
                            <a:srgbClr val="FFFF00"/>
                          </a:solidFill>
                          <a:effectLst/>
                        </a:rPr>
                        <a:t> mortality </a:t>
                      </a:r>
                      <a:endParaRPr lang="cs-CZ" sz="105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Beneficial</a:t>
                      </a:r>
                      <a:endParaRPr lang="cs-CZ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8</a:t>
                      </a:r>
                      <a:endParaRPr lang="cs-CZ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997" marR="57997" marT="0" marB="0" anchor="ctr"/>
                </a:tc>
                <a:extLst>
                  <a:ext uri="{0D108BD9-81ED-4DB2-BD59-A6C34878D82A}">
                    <a16:rowId xmlns:a16="http://schemas.microsoft.com/office/drawing/2014/main" val="3829440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46364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48535" y="923437"/>
            <a:ext cx="9494195" cy="160646"/>
            <a:chOff x="120301" y="1326276"/>
            <a:chExt cx="12658926" cy="214194"/>
          </a:xfrm>
        </p:grpSpPr>
        <p:pic>
          <p:nvPicPr>
            <p:cNvPr id="8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021251"/>
              </p:ext>
            </p:extLst>
          </p:nvPr>
        </p:nvGraphicFramePr>
        <p:xfrm>
          <a:off x="462763" y="1262129"/>
          <a:ext cx="7858277" cy="3408930"/>
        </p:xfrm>
        <a:graphic>
          <a:graphicData uri="http://schemas.openxmlformats.org/drawingml/2006/table">
            <a:tbl>
              <a:tblPr firstCol="1" bandRow="1">
                <a:tableStyleId>{21E4AEA4-8DFA-4A89-87EB-49C32662AFE0}</a:tableStyleId>
              </a:tblPr>
              <a:tblGrid>
                <a:gridCol w="5755157">
                  <a:extLst>
                    <a:ext uri="{9D8B030D-6E8A-4147-A177-3AD203B41FA5}">
                      <a16:colId xmlns:a16="http://schemas.microsoft.com/office/drawing/2014/main" val="575231088"/>
                    </a:ext>
                  </a:extLst>
                </a:gridCol>
                <a:gridCol w="1531620">
                  <a:extLst>
                    <a:ext uri="{9D8B030D-6E8A-4147-A177-3AD203B41FA5}">
                      <a16:colId xmlns:a16="http://schemas.microsoft.com/office/drawing/2014/main" val="695981297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121334062"/>
                    </a:ext>
                  </a:extLst>
                </a:gridCol>
              </a:tblGrid>
              <a:tr h="243495"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effectLst/>
                        </a:rPr>
                        <a:t>Pay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farmers</a:t>
                      </a:r>
                      <a:r>
                        <a:rPr lang="cs-CZ" sz="1000" dirty="0">
                          <a:effectLst/>
                        </a:rPr>
                        <a:t> to </a:t>
                      </a:r>
                      <a:r>
                        <a:rPr lang="cs-CZ" sz="1000" dirty="0" err="1">
                          <a:effectLst/>
                        </a:rPr>
                        <a:t>cover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the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cost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of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conservation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measures</a:t>
                      </a:r>
                      <a:r>
                        <a:rPr lang="cs-CZ" sz="1000" dirty="0">
                          <a:effectLst/>
                        </a:rPr>
                        <a:t> (as in </a:t>
                      </a:r>
                      <a:r>
                        <a:rPr lang="cs-CZ" sz="1000" dirty="0" err="1" smtClean="0">
                          <a:effectLst/>
                        </a:rPr>
                        <a:t>agri-envi</a:t>
                      </a:r>
                      <a:r>
                        <a:rPr lang="cs-CZ" sz="1000" dirty="0" smtClean="0">
                          <a:effectLst/>
                        </a:rPr>
                        <a:t> </a:t>
                      </a:r>
                      <a:r>
                        <a:rPr lang="cs-CZ" sz="1000" dirty="0" err="1" smtClean="0">
                          <a:effectLst/>
                        </a:rPr>
                        <a:t>schemes</a:t>
                      </a:r>
                      <a:r>
                        <a:rPr lang="cs-CZ" sz="1000" dirty="0">
                          <a:effectLst/>
                        </a:rPr>
                        <a:t>) 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0" dirty="0" err="1">
                          <a:solidFill>
                            <a:schemeClr val="tx1"/>
                          </a:solidFill>
                          <a:effectLst/>
                        </a:rPr>
                        <a:t>Likely</a:t>
                      </a:r>
                      <a:r>
                        <a:rPr lang="cs-CZ" sz="1000" b="0" dirty="0">
                          <a:solidFill>
                            <a:schemeClr val="tx1"/>
                          </a:solidFill>
                          <a:effectLst/>
                        </a:rPr>
                        <a:t> to </a:t>
                      </a:r>
                      <a:r>
                        <a:rPr lang="cs-CZ" sz="1000" b="0" dirty="0" err="1">
                          <a:solidFill>
                            <a:schemeClr val="tx1"/>
                          </a:solidFill>
                          <a:effectLst/>
                        </a:rPr>
                        <a:t>be</a:t>
                      </a:r>
                      <a:r>
                        <a:rPr lang="cs-CZ" sz="10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000" b="0" dirty="0" err="1">
                          <a:solidFill>
                            <a:schemeClr val="tx1"/>
                          </a:solidFill>
                          <a:effectLst/>
                        </a:rPr>
                        <a:t>beneficial</a:t>
                      </a:r>
                      <a:endParaRPr lang="cs-CZ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>
                    <a:solidFill>
                      <a:srgbClr val="CEDFDF"/>
                    </a:solidFill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0" dirty="0">
                          <a:solidFill>
                            <a:schemeClr val="tx1"/>
                          </a:solidFill>
                          <a:effectLst/>
                        </a:rPr>
                        <a:t>47</a:t>
                      </a:r>
                      <a:endParaRPr lang="cs-CZ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>
                    <a:solidFill>
                      <a:srgbClr val="CE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528222"/>
                  </a:ext>
                </a:extLst>
              </a:tr>
              <a:tr h="243495"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effectLst/>
                        </a:rPr>
                        <a:t>Reduce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tillage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effectLst/>
                        </a:rPr>
                        <a:t>Likely</a:t>
                      </a:r>
                      <a:r>
                        <a:rPr lang="cs-CZ" sz="1000" dirty="0">
                          <a:effectLst/>
                        </a:rPr>
                        <a:t> to </a:t>
                      </a:r>
                      <a:r>
                        <a:rPr lang="cs-CZ" sz="1000" dirty="0" err="1">
                          <a:effectLst/>
                        </a:rPr>
                        <a:t>be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beneficial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>
                    <a:solidFill>
                      <a:srgbClr val="E8F0F0"/>
                    </a:solidFill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46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>
                    <a:solidFill>
                      <a:srgbClr val="E8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486269"/>
                  </a:ext>
                </a:extLst>
              </a:tr>
              <a:tr h="243495"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effectLst/>
                        </a:rPr>
                        <a:t>Reduce</a:t>
                      </a:r>
                      <a:r>
                        <a:rPr lang="cs-CZ" sz="1000" dirty="0">
                          <a:effectLst/>
                        </a:rPr>
                        <a:t> management intensity on permanent </a:t>
                      </a:r>
                      <a:r>
                        <a:rPr lang="cs-CZ" sz="1000" dirty="0" err="1">
                          <a:effectLst/>
                        </a:rPr>
                        <a:t>grasslands</a:t>
                      </a:r>
                      <a:r>
                        <a:rPr lang="cs-CZ" sz="1000" dirty="0">
                          <a:effectLst/>
                        </a:rPr>
                        <a:t> (</a:t>
                      </a:r>
                      <a:r>
                        <a:rPr lang="cs-CZ" sz="1000" dirty="0" err="1">
                          <a:effectLst/>
                        </a:rPr>
                        <a:t>several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interventions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at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once</a:t>
                      </a:r>
                      <a:r>
                        <a:rPr lang="cs-CZ" sz="1000" dirty="0">
                          <a:effectLst/>
                        </a:rPr>
                        <a:t>) 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effectLst/>
                        </a:rPr>
                        <a:t>Likely</a:t>
                      </a:r>
                      <a:r>
                        <a:rPr lang="cs-CZ" sz="1000" dirty="0">
                          <a:effectLst/>
                        </a:rPr>
                        <a:t> to </a:t>
                      </a:r>
                      <a:r>
                        <a:rPr lang="cs-CZ" sz="1000" dirty="0" err="1">
                          <a:effectLst/>
                        </a:rPr>
                        <a:t>be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beneficial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38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/>
                </a:tc>
                <a:extLst>
                  <a:ext uri="{0D108BD9-81ED-4DB2-BD59-A6C34878D82A}">
                    <a16:rowId xmlns:a16="http://schemas.microsoft.com/office/drawing/2014/main" val="269609317"/>
                  </a:ext>
                </a:extLst>
              </a:tr>
              <a:tr h="243495"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effectLst/>
                        </a:rPr>
                        <a:t>Provide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supplementary</a:t>
                      </a:r>
                      <a:r>
                        <a:rPr lang="cs-CZ" sz="1000" dirty="0">
                          <a:effectLst/>
                        </a:rPr>
                        <a:t> food </a:t>
                      </a:r>
                      <a:r>
                        <a:rPr lang="cs-CZ" sz="1000" dirty="0" err="1">
                          <a:effectLst/>
                        </a:rPr>
                        <a:t>for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birds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or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mammals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>
                    <a:solidFill>
                      <a:srgbClr val="40A0A0"/>
                    </a:solidFill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effectLst/>
                        </a:rPr>
                        <a:t>Likely</a:t>
                      </a:r>
                      <a:r>
                        <a:rPr lang="cs-CZ" sz="1000" dirty="0">
                          <a:effectLst/>
                        </a:rPr>
                        <a:t> to </a:t>
                      </a:r>
                      <a:r>
                        <a:rPr lang="cs-CZ" sz="1000" dirty="0" err="1">
                          <a:effectLst/>
                        </a:rPr>
                        <a:t>be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beneficial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>
                    <a:solidFill>
                      <a:srgbClr val="E8F0F0"/>
                    </a:solidFill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25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/>
                </a:tc>
                <a:extLst>
                  <a:ext uri="{0D108BD9-81ED-4DB2-BD59-A6C34878D82A}">
                    <a16:rowId xmlns:a16="http://schemas.microsoft.com/office/drawing/2014/main" val="3328807364"/>
                  </a:ext>
                </a:extLst>
              </a:tr>
              <a:tr h="243495"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effectLst/>
                        </a:rPr>
                        <a:t>Create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beetle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banks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>
                    <a:solidFill>
                      <a:srgbClr val="40A0A0"/>
                    </a:solidFill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Likely to be beneficial</a:t>
                      </a:r>
                      <a:endParaRPr lang="cs-CZ" sz="1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24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/>
                </a:tc>
                <a:extLst>
                  <a:ext uri="{0D108BD9-81ED-4DB2-BD59-A6C34878D82A}">
                    <a16:rowId xmlns:a16="http://schemas.microsoft.com/office/drawing/2014/main" val="2611128604"/>
                  </a:ext>
                </a:extLst>
              </a:tr>
              <a:tr h="243495"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effectLst/>
                        </a:rPr>
                        <a:t>Leave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overwinter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stubbles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>
                    <a:solidFill>
                      <a:srgbClr val="40A0A0"/>
                    </a:solidFill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Likely to be beneficial</a:t>
                      </a:r>
                      <a:endParaRPr lang="cs-CZ" sz="1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20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/>
                </a:tc>
                <a:extLst>
                  <a:ext uri="{0D108BD9-81ED-4DB2-BD59-A6C34878D82A}">
                    <a16:rowId xmlns:a16="http://schemas.microsoft.com/office/drawing/2014/main" val="3622641437"/>
                  </a:ext>
                </a:extLst>
              </a:tr>
              <a:tr h="243495"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effectLst/>
                        </a:rPr>
                        <a:t>Manage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hedgerows</a:t>
                      </a:r>
                      <a:r>
                        <a:rPr lang="cs-CZ" sz="1000" dirty="0">
                          <a:effectLst/>
                        </a:rPr>
                        <a:t> to benefit </a:t>
                      </a:r>
                      <a:r>
                        <a:rPr lang="cs-CZ" sz="1000" dirty="0" err="1">
                          <a:effectLst/>
                        </a:rPr>
                        <a:t>wildlife</a:t>
                      </a:r>
                      <a:r>
                        <a:rPr lang="cs-CZ" sz="1000" dirty="0">
                          <a:effectLst/>
                        </a:rPr>
                        <a:t> (</a:t>
                      </a:r>
                      <a:r>
                        <a:rPr lang="cs-CZ" sz="1000" dirty="0" err="1">
                          <a:effectLst/>
                        </a:rPr>
                        <a:t>includes</a:t>
                      </a:r>
                      <a:r>
                        <a:rPr lang="cs-CZ" sz="1000" dirty="0">
                          <a:effectLst/>
                        </a:rPr>
                        <a:t> no </a:t>
                      </a:r>
                      <a:r>
                        <a:rPr lang="cs-CZ" sz="1000" dirty="0" err="1">
                          <a:effectLst/>
                        </a:rPr>
                        <a:t>spray</a:t>
                      </a:r>
                      <a:r>
                        <a:rPr lang="cs-CZ" sz="1000" dirty="0">
                          <a:effectLst/>
                        </a:rPr>
                        <a:t>, gap-</a:t>
                      </a:r>
                      <a:r>
                        <a:rPr lang="cs-CZ" sz="1000" dirty="0" err="1">
                          <a:effectLst/>
                        </a:rPr>
                        <a:t>filling</a:t>
                      </a:r>
                      <a:r>
                        <a:rPr lang="cs-CZ" sz="1000" dirty="0">
                          <a:effectLst/>
                        </a:rPr>
                        <a:t>, and </a:t>
                      </a:r>
                      <a:r>
                        <a:rPr lang="cs-CZ" sz="1000" dirty="0" err="1">
                          <a:effectLst/>
                        </a:rPr>
                        <a:t>laying</a:t>
                      </a:r>
                      <a:r>
                        <a:rPr lang="cs-CZ" sz="1000" dirty="0">
                          <a:effectLst/>
                        </a:rPr>
                        <a:t>) 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>
                    <a:solidFill>
                      <a:srgbClr val="40A0A0"/>
                    </a:solidFill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effectLst/>
                        </a:rPr>
                        <a:t>Likely</a:t>
                      </a:r>
                      <a:r>
                        <a:rPr lang="cs-CZ" sz="1000" dirty="0">
                          <a:effectLst/>
                        </a:rPr>
                        <a:t> to </a:t>
                      </a:r>
                      <a:r>
                        <a:rPr lang="cs-CZ" sz="1000" dirty="0" err="1">
                          <a:effectLst/>
                        </a:rPr>
                        <a:t>be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beneficial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20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/>
                </a:tc>
                <a:extLst>
                  <a:ext uri="{0D108BD9-81ED-4DB2-BD59-A6C34878D82A}">
                    <a16:rowId xmlns:a16="http://schemas.microsoft.com/office/drawing/2014/main" val="1570497049"/>
                  </a:ext>
                </a:extLst>
              </a:tr>
              <a:tr h="243495"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effectLst/>
                        </a:rPr>
                        <a:t>Under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sow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spring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cereals</a:t>
                      </a:r>
                      <a:r>
                        <a:rPr lang="cs-CZ" sz="1000" dirty="0">
                          <a:effectLst/>
                        </a:rPr>
                        <a:t>, </a:t>
                      </a:r>
                      <a:r>
                        <a:rPr lang="cs-CZ" sz="1000" dirty="0" err="1">
                          <a:effectLst/>
                        </a:rPr>
                        <a:t>with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clover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for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example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>
                    <a:solidFill>
                      <a:srgbClr val="40A0A0"/>
                    </a:solidFill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effectLst/>
                        </a:rPr>
                        <a:t>Likely</a:t>
                      </a:r>
                      <a:r>
                        <a:rPr lang="cs-CZ" sz="1000" dirty="0">
                          <a:effectLst/>
                        </a:rPr>
                        <a:t> to </a:t>
                      </a:r>
                      <a:r>
                        <a:rPr lang="cs-CZ" sz="1000" dirty="0" err="1">
                          <a:effectLst/>
                        </a:rPr>
                        <a:t>be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beneficial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18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/>
                </a:tc>
                <a:extLst>
                  <a:ext uri="{0D108BD9-81ED-4DB2-BD59-A6C34878D82A}">
                    <a16:rowId xmlns:a16="http://schemas.microsoft.com/office/drawing/2014/main" val="1760732083"/>
                  </a:ext>
                </a:extLst>
              </a:tr>
              <a:tr h="243495"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effectLst/>
                        </a:rPr>
                        <a:t>Maintain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upland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heath</a:t>
                      </a:r>
                      <a:r>
                        <a:rPr lang="cs-CZ" sz="1000" dirty="0">
                          <a:effectLst/>
                        </a:rPr>
                        <a:t>/</a:t>
                      </a:r>
                      <a:r>
                        <a:rPr lang="cs-CZ" sz="1000" dirty="0" err="1">
                          <a:effectLst/>
                        </a:rPr>
                        <a:t>moorland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>
                    <a:solidFill>
                      <a:srgbClr val="40A0A0"/>
                    </a:solidFill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effectLst/>
                        </a:rPr>
                        <a:t>Likely</a:t>
                      </a:r>
                      <a:r>
                        <a:rPr lang="cs-CZ" sz="1000" dirty="0">
                          <a:effectLst/>
                        </a:rPr>
                        <a:t> to </a:t>
                      </a:r>
                      <a:r>
                        <a:rPr lang="cs-CZ" sz="1000" dirty="0" err="1">
                          <a:effectLst/>
                        </a:rPr>
                        <a:t>be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beneficial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17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/>
                </a:tc>
                <a:extLst>
                  <a:ext uri="{0D108BD9-81ED-4DB2-BD59-A6C34878D82A}">
                    <a16:rowId xmlns:a16="http://schemas.microsoft.com/office/drawing/2014/main" val="3418614280"/>
                  </a:ext>
                </a:extLst>
              </a:tr>
              <a:tr h="243495"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effectLst/>
                        </a:rPr>
                        <a:t>Delay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mowing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or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first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grazing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date</a:t>
                      </a:r>
                      <a:r>
                        <a:rPr lang="cs-CZ" sz="1000" dirty="0">
                          <a:effectLst/>
                        </a:rPr>
                        <a:t> on </a:t>
                      </a:r>
                      <a:r>
                        <a:rPr lang="cs-CZ" sz="1000" dirty="0" err="1">
                          <a:effectLst/>
                        </a:rPr>
                        <a:t>pasture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or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grassland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effectLst/>
                        </a:rPr>
                        <a:t>Likely</a:t>
                      </a:r>
                      <a:r>
                        <a:rPr lang="cs-CZ" sz="1000" dirty="0">
                          <a:effectLst/>
                        </a:rPr>
                        <a:t> to </a:t>
                      </a:r>
                      <a:r>
                        <a:rPr lang="cs-CZ" sz="1000" dirty="0" err="1">
                          <a:effectLst/>
                        </a:rPr>
                        <a:t>be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beneficial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15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/>
                </a:tc>
                <a:extLst>
                  <a:ext uri="{0D108BD9-81ED-4DB2-BD59-A6C34878D82A}">
                    <a16:rowId xmlns:a16="http://schemas.microsoft.com/office/drawing/2014/main" val="2601431952"/>
                  </a:ext>
                </a:extLst>
              </a:tr>
              <a:tr h="243495"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Raise </a:t>
                      </a:r>
                      <a:r>
                        <a:rPr lang="cs-CZ" sz="1000" dirty="0" err="1">
                          <a:effectLst/>
                        </a:rPr>
                        <a:t>water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levels</a:t>
                      </a:r>
                      <a:r>
                        <a:rPr lang="cs-CZ" sz="1000" dirty="0">
                          <a:effectLst/>
                        </a:rPr>
                        <a:t> in </a:t>
                      </a:r>
                      <a:r>
                        <a:rPr lang="cs-CZ" sz="1000" dirty="0" err="1">
                          <a:effectLst/>
                        </a:rPr>
                        <a:t>ditches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or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grassland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effectLst/>
                        </a:rPr>
                        <a:t>Likely</a:t>
                      </a:r>
                      <a:r>
                        <a:rPr lang="cs-CZ" sz="1000" dirty="0">
                          <a:effectLst/>
                        </a:rPr>
                        <a:t> to </a:t>
                      </a:r>
                      <a:r>
                        <a:rPr lang="cs-CZ" sz="1000" dirty="0" err="1">
                          <a:effectLst/>
                        </a:rPr>
                        <a:t>be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beneficial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13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/>
                </a:tc>
                <a:extLst>
                  <a:ext uri="{0D108BD9-81ED-4DB2-BD59-A6C34878D82A}">
                    <a16:rowId xmlns:a16="http://schemas.microsoft.com/office/drawing/2014/main" val="464752886"/>
                  </a:ext>
                </a:extLst>
              </a:tr>
              <a:tr h="243495"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effectLst/>
                        </a:rPr>
                        <a:t>Control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predatory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mammals</a:t>
                      </a:r>
                      <a:r>
                        <a:rPr lang="cs-CZ" sz="1000" dirty="0">
                          <a:effectLst/>
                        </a:rPr>
                        <a:t> and </a:t>
                      </a:r>
                      <a:r>
                        <a:rPr lang="cs-CZ" sz="1000" dirty="0" err="1">
                          <a:effectLst/>
                        </a:rPr>
                        <a:t>birds</a:t>
                      </a:r>
                      <a:r>
                        <a:rPr lang="cs-CZ" sz="1000" dirty="0">
                          <a:effectLst/>
                        </a:rPr>
                        <a:t> (</a:t>
                      </a:r>
                      <a:r>
                        <a:rPr lang="cs-CZ" sz="1000" dirty="0" err="1">
                          <a:effectLst/>
                        </a:rPr>
                        <a:t>foxes</a:t>
                      </a:r>
                      <a:r>
                        <a:rPr lang="cs-CZ" sz="1000" dirty="0">
                          <a:effectLst/>
                        </a:rPr>
                        <a:t>, </a:t>
                      </a:r>
                      <a:r>
                        <a:rPr lang="cs-CZ" sz="1000" dirty="0" err="1">
                          <a:effectLst/>
                        </a:rPr>
                        <a:t>crows</a:t>
                      </a:r>
                      <a:r>
                        <a:rPr lang="cs-CZ" sz="1000" dirty="0">
                          <a:effectLst/>
                        </a:rPr>
                        <a:t>, </a:t>
                      </a:r>
                      <a:r>
                        <a:rPr lang="cs-CZ" sz="1000" dirty="0" err="1">
                          <a:effectLst/>
                        </a:rPr>
                        <a:t>stoats</a:t>
                      </a:r>
                      <a:r>
                        <a:rPr lang="cs-CZ" sz="1000" dirty="0">
                          <a:effectLst/>
                        </a:rPr>
                        <a:t>, and </a:t>
                      </a:r>
                      <a:r>
                        <a:rPr lang="cs-CZ" sz="1000" dirty="0" err="1">
                          <a:effectLst/>
                        </a:rPr>
                        <a:t>weasels</a:t>
                      </a:r>
                      <a:r>
                        <a:rPr lang="cs-CZ" sz="1000" dirty="0">
                          <a:effectLst/>
                        </a:rPr>
                        <a:t>) 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effectLst/>
                        </a:rPr>
                        <a:t>Likely</a:t>
                      </a:r>
                      <a:r>
                        <a:rPr lang="cs-CZ" sz="1000" dirty="0">
                          <a:effectLst/>
                        </a:rPr>
                        <a:t> to </a:t>
                      </a:r>
                      <a:r>
                        <a:rPr lang="cs-CZ" sz="1000" dirty="0" err="1">
                          <a:effectLst/>
                        </a:rPr>
                        <a:t>be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beneficial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11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/>
                </a:tc>
                <a:extLst>
                  <a:ext uri="{0D108BD9-81ED-4DB2-BD59-A6C34878D82A}">
                    <a16:rowId xmlns:a16="http://schemas.microsoft.com/office/drawing/2014/main" val="2582841336"/>
                  </a:ext>
                </a:extLst>
              </a:tr>
              <a:tr h="243495"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effectLst/>
                        </a:rPr>
                        <a:t>Manage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ditches</a:t>
                      </a:r>
                      <a:r>
                        <a:rPr lang="cs-CZ" sz="1000" dirty="0">
                          <a:effectLst/>
                        </a:rPr>
                        <a:t> to benefit </a:t>
                      </a:r>
                      <a:r>
                        <a:rPr lang="cs-CZ" sz="1000" dirty="0" err="1">
                          <a:effectLst/>
                        </a:rPr>
                        <a:t>wildlife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effectLst/>
                        </a:rPr>
                        <a:t>Likely</a:t>
                      </a:r>
                      <a:r>
                        <a:rPr lang="cs-CZ" sz="1000" dirty="0">
                          <a:effectLst/>
                        </a:rPr>
                        <a:t> to </a:t>
                      </a:r>
                      <a:r>
                        <a:rPr lang="cs-CZ" sz="1000" dirty="0" err="1">
                          <a:effectLst/>
                        </a:rPr>
                        <a:t>be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beneficial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11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/>
                </a:tc>
                <a:extLst>
                  <a:ext uri="{0D108BD9-81ED-4DB2-BD59-A6C34878D82A}">
                    <a16:rowId xmlns:a16="http://schemas.microsoft.com/office/drawing/2014/main" val="3076190246"/>
                  </a:ext>
                </a:extLst>
              </a:tr>
              <a:tr h="243495">
                <a:tc>
                  <a:txBody>
                    <a:bodyPr/>
                    <a:lstStyle/>
                    <a:p>
                      <a:pPr marL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effectLst/>
                        </a:rPr>
                        <a:t>Leave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uncut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strips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of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rye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grass</a:t>
                      </a:r>
                      <a:r>
                        <a:rPr lang="cs-CZ" sz="1000" dirty="0">
                          <a:effectLst/>
                        </a:rPr>
                        <a:t> on </a:t>
                      </a:r>
                      <a:r>
                        <a:rPr lang="cs-CZ" sz="1000" dirty="0" err="1">
                          <a:effectLst/>
                        </a:rPr>
                        <a:t>silage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fields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effectLst/>
                        </a:rPr>
                        <a:t>Likely</a:t>
                      </a:r>
                      <a:r>
                        <a:rPr lang="cs-CZ" sz="1000" dirty="0">
                          <a:effectLst/>
                        </a:rPr>
                        <a:t> to </a:t>
                      </a:r>
                      <a:r>
                        <a:rPr lang="cs-CZ" sz="1000" dirty="0" err="1">
                          <a:effectLst/>
                        </a:rPr>
                        <a:t>be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beneficial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6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1179" marR="41179" marT="0" marB="0" anchor="ctr"/>
                </a:tc>
                <a:extLst>
                  <a:ext uri="{0D108BD9-81ED-4DB2-BD59-A6C34878D82A}">
                    <a16:rowId xmlns:a16="http://schemas.microsoft.com/office/drawing/2014/main" val="515129466"/>
                  </a:ext>
                </a:extLst>
              </a:tr>
            </a:tbl>
          </a:graphicData>
        </a:graphic>
      </p:graphicFrame>
      <p:sp>
        <p:nvSpPr>
          <p:cNvPr id="14" name="Rectangle 1"/>
          <p:cNvSpPr>
            <a:spLocks noGrp="1" noChangeArrowheads="1"/>
          </p:cNvSpPr>
          <p:nvPr>
            <p:ph type="title"/>
          </p:nvPr>
        </p:nvSpPr>
        <p:spPr>
          <a:xfrm>
            <a:off x="48535" y="231119"/>
            <a:ext cx="8991703" cy="614363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b="1" dirty="0" smtClean="0"/>
              <a:t>Opatření pro skřivana polního</a:t>
            </a:r>
            <a:endParaRPr lang="cs-CZ" altLang="cs-CZ" b="1" dirty="0"/>
          </a:p>
        </p:txBody>
      </p:sp>
    </p:spTree>
    <p:extLst>
      <p:ext uri="{BB962C8B-B14F-4D97-AF65-F5344CB8AC3E}">
        <p14:creationId xmlns:p14="http://schemas.microsoft.com/office/powerpoint/2010/main" val="20676085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48535" y="923437"/>
            <a:ext cx="9494195" cy="160646"/>
            <a:chOff x="120301" y="1326276"/>
            <a:chExt cx="12658926" cy="214194"/>
          </a:xfrm>
        </p:grpSpPr>
        <p:pic>
          <p:nvPicPr>
            <p:cNvPr id="8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631552"/>
              </p:ext>
            </p:extLst>
          </p:nvPr>
        </p:nvGraphicFramePr>
        <p:xfrm>
          <a:off x="365760" y="1439056"/>
          <a:ext cx="8351520" cy="2498184"/>
        </p:xfrm>
        <a:graphic>
          <a:graphicData uri="http://schemas.openxmlformats.org/drawingml/2006/table">
            <a:tbl>
              <a:tblPr/>
              <a:tblGrid>
                <a:gridCol w="5669280">
                  <a:extLst>
                    <a:ext uri="{9D8B030D-6E8A-4147-A177-3AD203B41FA5}">
                      <a16:colId xmlns:a16="http://schemas.microsoft.com/office/drawing/2014/main" val="3055216555"/>
                    </a:ext>
                  </a:extLst>
                </a:gridCol>
                <a:gridCol w="2682240">
                  <a:extLst>
                    <a:ext uri="{9D8B030D-6E8A-4147-A177-3AD203B41FA5}">
                      <a16:colId xmlns:a16="http://schemas.microsoft.com/office/drawing/2014/main" val="2012137289"/>
                    </a:ext>
                  </a:extLst>
                </a:gridCol>
              </a:tblGrid>
              <a:tr h="277576">
                <a:tc>
                  <a:txBody>
                    <a:bodyPr/>
                    <a:lstStyle/>
                    <a:p>
                      <a:r>
                        <a:rPr lang="en-US" sz="1050" b="1" dirty="0">
                          <a:solidFill>
                            <a:schemeClr val="bg1"/>
                          </a:solidFill>
                        </a:rPr>
                        <a:t>Provide supplementary food for pigeons to increase reproductive </a:t>
                      </a:r>
                      <a:r>
                        <a:rPr lang="en-US" sz="1050" b="1" dirty="0" smtClean="0">
                          <a:solidFill>
                            <a:schemeClr val="bg1"/>
                          </a:solidFill>
                        </a:rPr>
                        <a:t>success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25031" marR="25031" marT="12515" marB="125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A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50" dirty="0" err="1"/>
                        <a:t>Unknown</a:t>
                      </a:r>
                      <a:r>
                        <a:rPr lang="cs-CZ" sz="1050" dirty="0"/>
                        <a:t> </a:t>
                      </a:r>
                      <a:r>
                        <a:rPr lang="cs-CZ" sz="1050" dirty="0" err="1"/>
                        <a:t>effectiveness</a:t>
                      </a:r>
                      <a:r>
                        <a:rPr lang="cs-CZ" sz="1050" dirty="0"/>
                        <a:t> (limited evidence) </a:t>
                      </a:r>
                    </a:p>
                  </a:txBody>
                  <a:tcPr marL="25031" marR="25031" marT="12515" marB="125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126585"/>
                  </a:ext>
                </a:extLst>
              </a:tr>
              <a:tr h="277576">
                <a:tc>
                  <a:txBody>
                    <a:bodyPr/>
                    <a:lstStyle/>
                    <a:p>
                      <a:r>
                        <a:rPr lang="en-US" sz="1050" b="1" dirty="0">
                          <a:solidFill>
                            <a:srgbClr val="FFFF00"/>
                          </a:solidFill>
                        </a:rPr>
                        <a:t>Plant wild bird seed or cover </a:t>
                      </a:r>
                      <a:r>
                        <a:rPr lang="en-US" sz="1050" b="1" dirty="0" smtClean="0">
                          <a:solidFill>
                            <a:srgbClr val="FFFF00"/>
                          </a:solidFill>
                        </a:rPr>
                        <a:t>mixture</a:t>
                      </a:r>
                      <a:endParaRPr lang="en-US" sz="1050" dirty="0">
                        <a:solidFill>
                          <a:srgbClr val="FFFF00"/>
                        </a:solidFill>
                      </a:endParaRPr>
                    </a:p>
                  </a:txBody>
                  <a:tcPr marL="25031" marR="25031" marT="12515" marB="125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A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50" dirty="0" err="1"/>
                        <a:t>Beneficial</a:t>
                      </a:r>
                      <a:r>
                        <a:rPr lang="cs-CZ" sz="1050" dirty="0"/>
                        <a:t> </a:t>
                      </a:r>
                    </a:p>
                  </a:txBody>
                  <a:tcPr marL="25031" marR="25031" marT="12515" marB="125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157670"/>
                  </a:ext>
                </a:extLst>
              </a:tr>
              <a:tr h="277576">
                <a:tc>
                  <a:txBody>
                    <a:bodyPr/>
                    <a:lstStyle/>
                    <a:p>
                      <a:r>
                        <a:rPr lang="en-US" sz="1050" b="1" dirty="0">
                          <a:solidFill>
                            <a:schemeClr val="bg1"/>
                          </a:solidFill>
                        </a:rPr>
                        <a:t>Manage hedges to benefit </a:t>
                      </a:r>
                      <a:r>
                        <a:rPr lang="en-US" sz="1050" b="1" dirty="0" smtClean="0">
                          <a:solidFill>
                            <a:schemeClr val="bg1"/>
                          </a:solidFill>
                        </a:rPr>
                        <a:t>birds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25031" marR="25031" marT="12515" marB="125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A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50" dirty="0" err="1"/>
                        <a:t>Unknown</a:t>
                      </a:r>
                      <a:r>
                        <a:rPr lang="cs-CZ" sz="1050" dirty="0"/>
                        <a:t> </a:t>
                      </a:r>
                      <a:r>
                        <a:rPr lang="cs-CZ" sz="1050" dirty="0" err="1"/>
                        <a:t>effectiveness</a:t>
                      </a:r>
                      <a:r>
                        <a:rPr lang="cs-CZ" sz="1050" dirty="0"/>
                        <a:t> (limited evidence) </a:t>
                      </a:r>
                    </a:p>
                  </a:txBody>
                  <a:tcPr marL="25031" marR="25031" marT="12515" marB="125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123661"/>
                  </a:ext>
                </a:extLst>
              </a:tr>
              <a:tr h="277576">
                <a:tc>
                  <a:txBody>
                    <a:bodyPr/>
                    <a:lstStyle/>
                    <a:p>
                      <a:r>
                        <a:rPr lang="en-US" sz="1050" b="1" dirty="0">
                          <a:solidFill>
                            <a:srgbClr val="FFC000"/>
                          </a:solidFill>
                        </a:rPr>
                        <a:t>Create skylark plots for bird </a:t>
                      </a:r>
                      <a:r>
                        <a:rPr lang="en-US" sz="1050" b="1" dirty="0" smtClean="0">
                          <a:solidFill>
                            <a:srgbClr val="FFC000"/>
                          </a:solidFill>
                        </a:rPr>
                        <a:t>conservation</a:t>
                      </a:r>
                      <a:endParaRPr lang="en-US" sz="1050" dirty="0">
                        <a:solidFill>
                          <a:srgbClr val="FFC000"/>
                        </a:solidFill>
                      </a:endParaRPr>
                    </a:p>
                  </a:txBody>
                  <a:tcPr marL="25031" marR="25031" marT="12515" marB="125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A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50" dirty="0" err="1"/>
                        <a:t>Likely</a:t>
                      </a:r>
                      <a:r>
                        <a:rPr lang="cs-CZ" sz="1050" dirty="0"/>
                        <a:t> to </a:t>
                      </a:r>
                      <a:r>
                        <a:rPr lang="cs-CZ" sz="1050" dirty="0" err="1"/>
                        <a:t>be</a:t>
                      </a:r>
                      <a:r>
                        <a:rPr lang="cs-CZ" sz="1050" dirty="0"/>
                        <a:t> </a:t>
                      </a:r>
                      <a:r>
                        <a:rPr lang="cs-CZ" sz="1050" dirty="0" err="1"/>
                        <a:t>beneficial</a:t>
                      </a:r>
                      <a:r>
                        <a:rPr lang="cs-CZ" sz="1050" dirty="0"/>
                        <a:t> </a:t>
                      </a:r>
                    </a:p>
                  </a:txBody>
                  <a:tcPr marL="25031" marR="25031" marT="12515" marB="125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747162"/>
                  </a:ext>
                </a:extLst>
              </a:tr>
              <a:tr h="277576">
                <a:tc>
                  <a:txBody>
                    <a:bodyPr/>
                    <a:lstStyle/>
                    <a:p>
                      <a:r>
                        <a:rPr lang="en-US" sz="1050" b="1" dirty="0">
                          <a:solidFill>
                            <a:srgbClr val="FFC000"/>
                          </a:solidFill>
                        </a:rPr>
                        <a:t>Leave uncropped, cultivated margins or plots, including lapwing and stone curlew </a:t>
                      </a:r>
                      <a:r>
                        <a:rPr lang="en-US" sz="1050" b="1" dirty="0" smtClean="0">
                          <a:solidFill>
                            <a:srgbClr val="FFC000"/>
                          </a:solidFill>
                        </a:rPr>
                        <a:t>plots</a:t>
                      </a:r>
                      <a:endParaRPr lang="en-US" sz="1050" dirty="0">
                        <a:solidFill>
                          <a:srgbClr val="FFC000"/>
                        </a:solidFill>
                      </a:endParaRPr>
                    </a:p>
                  </a:txBody>
                  <a:tcPr marL="25031" marR="25031" marT="12515" marB="125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A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50" dirty="0" err="1"/>
                        <a:t>Likely</a:t>
                      </a:r>
                      <a:r>
                        <a:rPr lang="cs-CZ" sz="1050" dirty="0"/>
                        <a:t> to </a:t>
                      </a:r>
                      <a:r>
                        <a:rPr lang="cs-CZ" sz="1050" dirty="0" err="1"/>
                        <a:t>be</a:t>
                      </a:r>
                      <a:r>
                        <a:rPr lang="cs-CZ" sz="1050" dirty="0"/>
                        <a:t> </a:t>
                      </a:r>
                      <a:r>
                        <a:rPr lang="cs-CZ" sz="1050" dirty="0" err="1"/>
                        <a:t>beneficial</a:t>
                      </a:r>
                      <a:r>
                        <a:rPr lang="cs-CZ" sz="1050" dirty="0"/>
                        <a:t> </a:t>
                      </a:r>
                    </a:p>
                  </a:txBody>
                  <a:tcPr marL="25031" marR="25031" marT="12515" marB="125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606988"/>
                  </a:ext>
                </a:extLst>
              </a:tr>
              <a:tr h="277576">
                <a:tc>
                  <a:txBody>
                    <a:bodyPr/>
                    <a:lstStyle/>
                    <a:p>
                      <a:r>
                        <a:rPr lang="en-US" sz="1050" b="1" dirty="0">
                          <a:solidFill>
                            <a:srgbClr val="FFC000"/>
                          </a:solidFill>
                        </a:rPr>
                        <a:t>Pay farmers to cover the costs of bird conservation </a:t>
                      </a:r>
                      <a:r>
                        <a:rPr lang="en-US" sz="1050" b="1" dirty="0" smtClean="0">
                          <a:solidFill>
                            <a:srgbClr val="FFC000"/>
                          </a:solidFill>
                        </a:rPr>
                        <a:t>measures</a:t>
                      </a:r>
                      <a:endParaRPr lang="en-US" sz="1050" dirty="0">
                        <a:solidFill>
                          <a:srgbClr val="FFC000"/>
                        </a:solidFill>
                      </a:endParaRPr>
                    </a:p>
                  </a:txBody>
                  <a:tcPr marL="25031" marR="25031" marT="12515" marB="125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A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50" dirty="0" err="1"/>
                        <a:t>Likely</a:t>
                      </a:r>
                      <a:r>
                        <a:rPr lang="cs-CZ" sz="1050" dirty="0"/>
                        <a:t> to </a:t>
                      </a:r>
                      <a:r>
                        <a:rPr lang="cs-CZ" sz="1050" dirty="0" err="1"/>
                        <a:t>be</a:t>
                      </a:r>
                      <a:r>
                        <a:rPr lang="cs-CZ" sz="1050" dirty="0"/>
                        <a:t> </a:t>
                      </a:r>
                      <a:r>
                        <a:rPr lang="cs-CZ" sz="1050" dirty="0" err="1"/>
                        <a:t>beneficial</a:t>
                      </a:r>
                      <a:r>
                        <a:rPr lang="cs-CZ" sz="1050" dirty="0"/>
                        <a:t> </a:t>
                      </a:r>
                    </a:p>
                  </a:txBody>
                  <a:tcPr marL="25031" marR="25031" marT="12515" marB="125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375104"/>
                  </a:ext>
                </a:extLst>
              </a:tr>
              <a:tr h="277576">
                <a:tc>
                  <a:txBody>
                    <a:bodyPr/>
                    <a:lstStyle/>
                    <a:p>
                      <a:r>
                        <a:rPr lang="en-US" sz="1050" b="1" dirty="0">
                          <a:solidFill>
                            <a:srgbClr val="FFC000"/>
                          </a:solidFill>
                        </a:rPr>
                        <a:t>Plant grass buffer strips/margins around arable or pasture fields for </a:t>
                      </a:r>
                      <a:r>
                        <a:rPr lang="en-US" sz="1050" b="1" dirty="0" smtClean="0">
                          <a:solidFill>
                            <a:srgbClr val="FFC000"/>
                          </a:solidFill>
                        </a:rPr>
                        <a:t>birds</a:t>
                      </a:r>
                      <a:endParaRPr lang="en-US" sz="1050" dirty="0">
                        <a:solidFill>
                          <a:srgbClr val="FFC000"/>
                        </a:solidFill>
                      </a:endParaRPr>
                    </a:p>
                  </a:txBody>
                  <a:tcPr marL="25031" marR="25031" marT="12515" marB="125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A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50" dirty="0" err="1"/>
                        <a:t>Likely</a:t>
                      </a:r>
                      <a:r>
                        <a:rPr lang="cs-CZ" sz="1050" dirty="0"/>
                        <a:t> to </a:t>
                      </a:r>
                      <a:r>
                        <a:rPr lang="cs-CZ" sz="1050" dirty="0" err="1"/>
                        <a:t>be</a:t>
                      </a:r>
                      <a:r>
                        <a:rPr lang="cs-CZ" sz="1050" dirty="0"/>
                        <a:t> </a:t>
                      </a:r>
                      <a:r>
                        <a:rPr lang="cs-CZ" sz="1050" dirty="0" err="1"/>
                        <a:t>beneficial</a:t>
                      </a:r>
                      <a:r>
                        <a:rPr lang="cs-CZ" sz="1050" dirty="0"/>
                        <a:t> </a:t>
                      </a:r>
                    </a:p>
                  </a:txBody>
                  <a:tcPr marL="25031" marR="25031" marT="12515" marB="125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110309"/>
                  </a:ext>
                </a:extLst>
              </a:tr>
              <a:tr h="277576">
                <a:tc>
                  <a:txBody>
                    <a:bodyPr/>
                    <a:lstStyle/>
                    <a:p>
                      <a:r>
                        <a:rPr lang="en-US" sz="1050" b="1" dirty="0">
                          <a:solidFill>
                            <a:srgbClr val="FFC000"/>
                          </a:solidFill>
                        </a:rPr>
                        <a:t>Leave overwinter </a:t>
                      </a:r>
                      <a:r>
                        <a:rPr lang="en-US" sz="1050" b="1" dirty="0" smtClean="0">
                          <a:solidFill>
                            <a:srgbClr val="FFC000"/>
                          </a:solidFill>
                        </a:rPr>
                        <a:t>stubbles</a:t>
                      </a:r>
                      <a:endParaRPr lang="en-US" sz="1050" dirty="0">
                        <a:solidFill>
                          <a:srgbClr val="FFC000"/>
                        </a:solidFill>
                      </a:endParaRPr>
                    </a:p>
                  </a:txBody>
                  <a:tcPr marL="25031" marR="25031" marT="12515" marB="125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A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50" dirty="0" err="1"/>
                        <a:t>Likely</a:t>
                      </a:r>
                      <a:r>
                        <a:rPr lang="cs-CZ" sz="1050" dirty="0"/>
                        <a:t> to </a:t>
                      </a:r>
                      <a:r>
                        <a:rPr lang="cs-CZ" sz="1050" dirty="0" err="1"/>
                        <a:t>be</a:t>
                      </a:r>
                      <a:r>
                        <a:rPr lang="cs-CZ" sz="1050" dirty="0"/>
                        <a:t> </a:t>
                      </a:r>
                      <a:r>
                        <a:rPr lang="cs-CZ" sz="1050" dirty="0" err="1"/>
                        <a:t>beneficial</a:t>
                      </a:r>
                      <a:r>
                        <a:rPr lang="cs-CZ" sz="1050" dirty="0"/>
                        <a:t> </a:t>
                      </a:r>
                    </a:p>
                  </a:txBody>
                  <a:tcPr marL="25031" marR="25031" marT="12515" marB="125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580171"/>
                  </a:ext>
                </a:extLst>
              </a:tr>
              <a:tr h="277576">
                <a:tc>
                  <a:txBody>
                    <a:bodyPr/>
                    <a:lstStyle/>
                    <a:p>
                      <a:r>
                        <a:rPr lang="en-US" sz="1050" b="1" dirty="0">
                          <a:solidFill>
                            <a:srgbClr val="FFC000"/>
                          </a:solidFill>
                        </a:rPr>
                        <a:t>Reduce management intensity on permanent grasslands for </a:t>
                      </a:r>
                      <a:r>
                        <a:rPr lang="en-US" sz="1050" b="1" dirty="0" smtClean="0">
                          <a:solidFill>
                            <a:srgbClr val="FFC000"/>
                          </a:solidFill>
                        </a:rPr>
                        <a:t>birds</a:t>
                      </a:r>
                      <a:endParaRPr lang="en-US" sz="1050" dirty="0">
                        <a:solidFill>
                          <a:srgbClr val="FFC000"/>
                        </a:solidFill>
                      </a:endParaRPr>
                    </a:p>
                  </a:txBody>
                  <a:tcPr marL="25031" marR="25031" marT="12515" marB="125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A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50" dirty="0" err="1"/>
                        <a:t>Likely</a:t>
                      </a:r>
                      <a:r>
                        <a:rPr lang="cs-CZ" sz="1050" dirty="0"/>
                        <a:t> to </a:t>
                      </a:r>
                      <a:r>
                        <a:rPr lang="cs-CZ" sz="1050" dirty="0" err="1"/>
                        <a:t>be</a:t>
                      </a:r>
                      <a:r>
                        <a:rPr lang="cs-CZ" sz="1050" dirty="0"/>
                        <a:t> </a:t>
                      </a:r>
                      <a:r>
                        <a:rPr lang="cs-CZ" sz="1050" dirty="0" err="1"/>
                        <a:t>beneficial</a:t>
                      </a:r>
                      <a:r>
                        <a:rPr lang="cs-CZ" sz="1050" dirty="0"/>
                        <a:t> </a:t>
                      </a:r>
                    </a:p>
                  </a:txBody>
                  <a:tcPr marL="25031" marR="25031" marT="12515" marB="125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721626"/>
                  </a:ext>
                </a:extLst>
              </a:tr>
            </a:tbl>
          </a:graphicData>
        </a:graphic>
      </p:graphicFrame>
      <p:sp>
        <p:nvSpPr>
          <p:cNvPr id="20" name="Rectangle 1"/>
          <p:cNvSpPr>
            <a:spLocks noGrp="1" noChangeArrowheads="1"/>
          </p:cNvSpPr>
          <p:nvPr>
            <p:ph type="title"/>
          </p:nvPr>
        </p:nvSpPr>
        <p:spPr>
          <a:xfrm>
            <a:off x="48535" y="231119"/>
            <a:ext cx="8991703" cy="614363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b="1" dirty="0" smtClean="0"/>
              <a:t>Opatření pro hrdličku divokou</a:t>
            </a:r>
            <a:endParaRPr lang="cs-CZ" altLang="cs-CZ" b="1" dirty="0"/>
          </a:p>
        </p:txBody>
      </p:sp>
    </p:spTree>
    <p:extLst>
      <p:ext uri="{BB962C8B-B14F-4D97-AF65-F5344CB8AC3E}">
        <p14:creationId xmlns:p14="http://schemas.microsoft.com/office/powerpoint/2010/main" val="5208252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3FA36-10EE-614C-866A-E93A9B152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cap="none" dirty="0"/>
              <a:t>Důvody úbytku druhů ptáků zemědělské krajiny</a:t>
            </a:r>
            <a:r>
              <a:rPr lang="en-GB" b="1" cap="none" dirty="0"/>
              <a:t/>
            </a:r>
            <a:br>
              <a:rPr lang="en-GB" b="1" cap="none" dirty="0"/>
            </a:br>
            <a:endParaRPr lang="en-GB" b="1" cap="non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EA20AA-EFD8-B944-AD10-F77C206F1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C8B5-7E05-8645-9F0B-88F35640E36C}" type="slidenum">
              <a:rPr lang="de-DE" smtClean="0"/>
              <a:t>4</a:t>
            </a:fld>
            <a:endParaRPr lang="de-DE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AE70436-CA1D-E74C-83BA-79EC314EE6A0}"/>
              </a:ext>
            </a:extLst>
          </p:cNvPr>
          <p:cNvGraphicFramePr/>
          <p:nvPr>
            <p:extLst/>
          </p:nvPr>
        </p:nvGraphicFramePr>
        <p:xfrm>
          <a:off x="491998" y="1117600"/>
          <a:ext cx="8377681" cy="3379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3435033-1315-2940-B169-45795BBBA027}"/>
              </a:ext>
            </a:extLst>
          </p:cNvPr>
          <p:cNvSpPr txBox="1"/>
          <p:nvPr/>
        </p:nvSpPr>
        <p:spPr>
          <a:xfrm>
            <a:off x="2814320" y="4620280"/>
            <a:ext cx="3040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Zdroj</a:t>
            </a:r>
            <a:r>
              <a:rPr lang="en-US" i="1" dirty="0"/>
              <a:t>: MS Art. 12 reports 2013-2018</a:t>
            </a:r>
            <a:endParaRPr lang="en-BE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26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1"/>
          <p:cNvSpPr>
            <a:spLocks noGrp="1" noChangeArrowheads="1"/>
          </p:cNvSpPr>
          <p:nvPr>
            <p:ph type="title"/>
          </p:nvPr>
        </p:nvSpPr>
        <p:spPr>
          <a:xfrm>
            <a:off x="48535" y="231119"/>
            <a:ext cx="8991703" cy="614363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sz="2000" b="1" dirty="0" smtClean="0"/>
              <a:t>Průniky</a:t>
            </a:r>
            <a:endParaRPr lang="cs-CZ" altLang="cs-CZ" sz="2000" b="1" dirty="0"/>
          </a:p>
        </p:txBody>
      </p:sp>
      <p:grpSp>
        <p:nvGrpSpPr>
          <p:cNvPr id="7" name="Skupina 6"/>
          <p:cNvGrpSpPr/>
          <p:nvPr/>
        </p:nvGrpSpPr>
        <p:grpSpPr>
          <a:xfrm>
            <a:off x="48535" y="923437"/>
            <a:ext cx="9494195" cy="160646"/>
            <a:chOff x="120301" y="1326276"/>
            <a:chExt cx="12658926" cy="214194"/>
          </a:xfrm>
        </p:grpSpPr>
        <p:pic>
          <p:nvPicPr>
            <p:cNvPr id="8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4"/>
          <p:cNvSpPr txBox="1"/>
          <p:nvPr/>
        </p:nvSpPr>
        <p:spPr>
          <a:xfrm>
            <a:off x="752169" y="1164177"/>
            <a:ext cx="8086928" cy="366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cs typeface="Arial" charset="0"/>
              </a:rPr>
              <a:t>Plant nectar flower mixture/wildflower strips </a:t>
            </a:r>
            <a:r>
              <a:rPr lang="cs-CZ" sz="1600" dirty="0" smtClean="0">
                <a:cs typeface="Arial" charset="0"/>
              </a:rPr>
              <a:t>/ Pásy směsí </a:t>
            </a:r>
            <a:r>
              <a:rPr lang="cs-CZ" sz="1600" dirty="0" err="1" smtClean="0">
                <a:cs typeface="Arial" charset="0"/>
              </a:rPr>
              <a:t>nektarodárných</a:t>
            </a:r>
            <a:r>
              <a:rPr lang="cs-CZ" sz="1600" dirty="0" smtClean="0">
                <a:cs typeface="Arial" charset="0"/>
              </a:rPr>
              <a:t> rostlin</a:t>
            </a:r>
            <a:endParaRPr lang="en-US" sz="1600" dirty="0">
              <a:cs typeface="Arial" charset="0"/>
            </a:endParaRP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sz="1600" dirty="0">
                <a:cs typeface="Arial" charset="0"/>
              </a:rPr>
              <a:t>Kvetoucí rostliny se vysévají v pásech nebo blocích pro </a:t>
            </a:r>
            <a:r>
              <a:rPr lang="cs-CZ" sz="1600" dirty="0" smtClean="0">
                <a:cs typeface="Arial" charset="0"/>
              </a:rPr>
              <a:t>opylující hmyz a další druh bezobratlých živočichů vázaných na dané druhy rostlin. </a:t>
            </a:r>
            <a:r>
              <a:rPr lang="cs-CZ" sz="1600" dirty="0">
                <a:cs typeface="Arial" charset="0"/>
              </a:rPr>
              <a:t>Směs nektarových květů může zahrnovat zemědělské odrůdy kvetoucích rostlin, jako je jetel. Zvýšený počet hmyzu pak může poskytnout potravu pro více ptáků</a:t>
            </a:r>
            <a:r>
              <a:rPr lang="cs-CZ" sz="1600" dirty="0" smtClean="0">
                <a:cs typeface="Arial" charset="0"/>
              </a:rPr>
              <a:t>.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Tx/>
              <a:buChar char="-"/>
              <a:tabLst/>
              <a:defRPr/>
            </a:pPr>
            <a:r>
              <a:rPr lang="cs-CZ" sz="1600" dirty="0" smtClean="0">
                <a:cs typeface="Arial" charset="0"/>
              </a:rPr>
              <a:t>Už </a:t>
            </a:r>
            <a:r>
              <a:rPr lang="cs-CZ" sz="1600" dirty="0" smtClean="0">
                <a:cs typeface="Arial" charset="0"/>
              </a:rPr>
              <a:t>existuje jako varianta </a:t>
            </a:r>
            <a:r>
              <a:rPr lang="cs-CZ" sz="1600" dirty="0" err="1" smtClean="0">
                <a:cs typeface="Arial" charset="0"/>
              </a:rPr>
              <a:t>biopásů</a:t>
            </a:r>
            <a:endParaRPr lang="cs-CZ" sz="1600" dirty="0" smtClean="0">
              <a:cs typeface="Arial" charset="0"/>
            </a:endParaRP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endParaRPr lang="cs-CZ" sz="800" dirty="0" smtClean="0">
              <a:cs typeface="Arial" charset="0"/>
            </a:endParaRP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 smtClean="0">
                <a:cs typeface="Arial" charset="0"/>
              </a:rPr>
              <a:t>Create </a:t>
            </a:r>
            <a:r>
              <a:rPr lang="en-US" sz="1600" dirty="0">
                <a:cs typeface="Arial" charset="0"/>
              </a:rPr>
              <a:t>skylark plots for bird </a:t>
            </a:r>
            <a:r>
              <a:rPr lang="en-US" sz="1600" dirty="0" smtClean="0">
                <a:cs typeface="Arial" charset="0"/>
              </a:rPr>
              <a:t>conservation</a:t>
            </a:r>
            <a:r>
              <a:rPr lang="cs-CZ" sz="1600" dirty="0" smtClean="0">
                <a:cs typeface="Arial" charset="0"/>
              </a:rPr>
              <a:t> / Vytváření skřivánčích ploch</a:t>
            </a:r>
            <a:endParaRPr lang="en-US" sz="1600" dirty="0">
              <a:cs typeface="Arial" charset="0"/>
            </a:endParaRP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sz="1600" dirty="0">
                <a:cs typeface="Arial" charset="0"/>
              </a:rPr>
              <a:t>Skřivani </a:t>
            </a:r>
            <a:r>
              <a:rPr lang="cs-CZ" sz="1600" dirty="0" smtClean="0">
                <a:cs typeface="Arial" charset="0"/>
              </a:rPr>
              <a:t>vyžadují </a:t>
            </a:r>
            <a:r>
              <a:rPr lang="cs-CZ" sz="1600" dirty="0">
                <a:cs typeface="Arial" charset="0"/>
              </a:rPr>
              <a:t>ke hnízdění </a:t>
            </a:r>
            <a:r>
              <a:rPr lang="cs-CZ" sz="1600" dirty="0" smtClean="0">
                <a:cs typeface="Arial" charset="0"/>
              </a:rPr>
              <a:t>a sběru potravy nízkou vegetaci. </a:t>
            </a:r>
            <a:r>
              <a:rPr lang="cs-CZ" sz="1600" dirty="0" err="1" smtClean="0">
                <a:cs typeface="Arial" charset="0"/>
              </a:rPr>
              <a:t>Skřivančí</a:t>
            </a:r>
            <a:r>
              <a:rPr lang="cs-CZ" sz="1600" dirty="0" smtClean="0">
                <a:cs typeface="Arial" charset="0"/>
              </a:rPr>
              <a:t> plošky jsou </a:t>
            </a:r>
            <a:r>
              <a:rPr lang="cs-CZ" sz="1600" dirty="0">
                <a:cs typeface="Arial" charset="0"/>
              </a:rPr>
              <a:t>malé (obvykle 4–16 </a:t>
            </a:r>
            <a:r>
              <a:rPr lang="cs-CZ" sz="1600" dirty="0" smtClean="0">
                <a:cs typeface="Arial" charset="0"/>
              </a:rPr>
              <a:t>m</a:t>
            </a:r>
            <a:r>
              <a:rPr lang="cs-CZ" sz="1600" baseline="30000" dirty="0" smtClean="0">
                <a:cs typeface="Arial" charset="0"/>
              </a:rPr>
              <a:t>2</a:t>
            </a:r>
            <a:r>
              <a:rPr lang="cs-CZ" sz="1600" dirty="0" smtClean="0">
                <a:cs typeface="Arial" charset="0"/>
              </a:rPr>
              <a:t>) neoseté plochy </a:t>
            </a:r>
            <a:r>
              <a:rPr lang="cs-CZ" sz="1600" dirty="0">
                <a:cs typeface="Arial" charset="0"/>
              </a:rPr>
              <a:t>v obilných polích, které toto poskytují, s malým dopadem na celkový výnos. </a:t>
            </a:r>
            <a:endParaRPr lang="cs-CZ" sz="1600" dirty="0" smtClean="0">
              <a:cs typeface="Arial" charset="0"/>
            </a:endParaRP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sz="1600" dirty="0" smtClean="0">
                <a:cs typeface="Arial" charset="0"/>
              </a:rPr>
              <a:t>- Je žádoucí v podmínkách ČR</a:t>
            </a:r>
            <a:r>
              <a:rPr lang="cs-CZ" sz="1600" dirty="0" smtClean="0">
                <a:cs typeface="Arial" charset="0"/>
              </a:rPr>
              <a:t>?</a:t>
            </a:r>
            <a:endParaRPr lang="cs-CZ" sz="800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2259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1"/>
          <p:cNvSpPr>
            <a:spLocks noGrp="1" noChangeArrowheads="1"/>
          </p:cNvSpPr>
          <p:nvPr>
            <p:ph type="title"/>
          </p:nvPr>
        </p:nvSpPr>
        <p:spPr>
          <a:xfrm>
            <a:off x="48535" y="231119"/>
            <a:ext cx="8991703" cy="614363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sz="2000" b="1" dirty="0" smtClean="0"/>
              <a:t>Průniky</a:t>
            </a:r>
            <a:endParaRPr lang="cs-CZ" altLang="cs-CZ" sz="2000" b="1" dirty="0"/>
          </a:p>
        </p:txBody>
      </p:sp>
      <p:grpSp>
        <p:nvGrpSpPr>
          <p:cNvPr id="7" name="Skupina 6"/>
          <p:cNvGrpSpPr/>
          <p:nvPr/>
        </p:nvGrpSpPr>
        <p:grpSpPr>
          <a:xfrm>
            <a:off x="48535" y="923437"/>
            <a:ext cx="9494195" cy="160646"/>
            <a:chOff x="120301" y="1326276"/>
            <a:chExt cx="12658926" cy="214194"/>
          </a:xfrm>
        </p:grpSpPr>
        <p:pic>
          <p:nvPicPr>
            <p:cNvPr id="8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4"/>
          <p:cNvSpPr txBox="1"/>
          <p:nvPr/>
        </p:nvSpPr>
        <p:spPr>
          <a:xfrm>
            <a:off x="798050" y="1517385"/>
            <a:ext cx="7492671" cy="268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cs typeface="Arial" charset="0"/>
              </a:rPr>
              <a:t>Leave uncropped, cultivated margins or </a:t>
            </a:r>
            <a:r>
              <a:rPr lang="en-US" sz="1600" dirty="0" smtClean="0">
                <a:cs typeface="Arial" charset="0"/>
              </a:rPr>
              <a:t>plots</a:t>
            </a:r>
            <a:r>
              <a:rPr lang="cs-CZ" sz="1600" dirty="0">
                <a:cs typeface="Arial" charset="0"/>
              </a:rPr>
              <a:t> </a:t>
            </a:r>
            <a:r>
              <a:rPr lang="cs-CZ" sz="1600" dirty="0" smtClean="0">
                <a:cs typeface="Arial" charset="0"/>
              </a:rPr>
              <a:t>/ Ponechávání neosetých udržovaných ploch nebo pásů/okrajů polí</a:t>
            </a:r>
            <a:endParaRPr lang="en-US" sz="1600" dirty="0" smtClean="0">
              <a:cs typeface="Arial" charset="0"/>
            </a:endParaRP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sz="1600" dirty="0" smtClean="0">
                <a:cs typeface="Arial" charset="0"/>
              </a:rPr>
              <a:t>Jedná se o </a:t>
            </a:r>
            <a:r>
              <a:rPr lang="cs-CZ" sz="1600" dirty="0" smtClean="0">
                <a:cs typeface="Arial" charset="0"/>
              </a:rPr>
              <a:t>standardně obdělávané </a:t>
            </a:r>
            <a:r>
              <a:rPr lang="cs-CZ" sz="1600" dirty="0" smtClean="0">
                <a:cs typeface="Arial" charset="0"/>
              </a:rPr>
              <a:t>plochy nebo </a:t>
            </a:r>
            <a:r>
              <a:rPr lang="cs-CZ" sz="1600" dirty="0">
                <a:cs typeface="Arial" charset="0"/>
              </a:rPr>
              <a:t>pásy, které </a:t>
            </a:r>
            <a:r>
              <a:rPr lang="cs-CZ" sz="1600" dirty="0" smtClean="0">
                <a:cs typeface="Arial" charset="0"/>
              </a:rPr>
              <a:t>se nechávají neoseté na podporu druhů jako jsou čejky chocholaté nebo dytíci úhorní. </a:t>
            </a:r>
            <a:r>
              <a:rPr lang="cs-CZ" sz="1600" dirty="0">
                <a:cs typeface="Arial" charset="0"/>
              </a:rPr>
              <a:t>Obvykle mají velikost &gt; 2 ha a </a:t>
            </a:r>
            <a:r>
              <a:rPr lang="cs-CZ" sz="1600" dirty="0" smtClean="0">
                <a:cs typeface="Arial" charset="0"/>
              </a:rPr>
              <a:t>tím se liší </a:t>
            </a:r>
            <a:r>
              <a:rPr lang="cs-CZ" sz="1600" dirty="0">
                <a:cs typeface="Arial" charset="0"/>
              </a:rPr>
              <a:t>se od „ploch </a:t>
            </a:r>
            <a:r>
              <a:rPr lang="cs-CZ" sz="1600" dirty="0" smtClean="0">
                <a:cs typeface="Arial" charset="0"/>
              </a:rPr>
              <a:t>pro skřivany“, </a:t>
            </a:r>
            <a:r>
              <a:rPr lang="cs-CZ" sz="1600" dirty="0">
                <a:cs typeface="Arial" charset="0"/>
              </a:rPr>
              <a:t>které jsou mnohem menší a obvykle se vytvářejí ve skupinách. K </a:t>
            </a:r>
            <a:r>
              <a:rPr lang="cs-CZ" sz="1600" dirty="0" smtClean="0">
                <a:cs typeface="Arial" charset="0"/>
              </a:rPr>
              <a:t>podobným opatřením se řadí i vynětí </a:t>
            </a:r>
            <a:r>
              <a:rPr lang="cs-CZ" sz="1600" dirty="0">
                <a:cs typeface="Arial" charset="0"/>
              </a:rPr>
              <a:t>půdy z </a:t>
            </a:r>
            <a:r>
              <a:rPr lang="cs-CZ" sz="1600" dirty="0" smtClean="0">
                <a:cs typeface="Arial" charset="0"/>
              </a:rPr>
              <a:t>produkce (set-</a:t>
            </a:r>
            <a:r>
              <a:rPr lang="cs-CZ" sz="1600" dirty="0" err="1" smtClean="0">
                <a:cs typeface="Arial" charset="0"/>
              </a:rPr>
              <a:t>aside</a:t>
            </a:r>
            <a:r>
              <a:rPr lang="cs-CZ" sz="1600" dirty="0" smtClean="0">
                <a:cs typeface="Arial" charset="0"/>
              </a:rPr>
              <a:t>), </a:t>
            </a:r>
            <a:r>
              <a:rPr lang="cs-CZ" sz="1600" dirty="0">
                <a:cs typeface="Arial" charset="0"/>
              </a:rPr>
              <a:t>které se týká polí, která nejsou vůbec </a:t>
            </a:r>
            <a:r>
              <a:rPr lang="cs-CZ" sz="1600" dirty="0" smtClean="0">
                <a:cs typeface="Arial" charset="0"/>
              </a:rPr>
              <a:t>hospodářsky využívaná.</a:t>
            </a:r>
            <a:endParaRPr lang="cs-CZ" sz="1600" dirty="0" smtClean="0">
              <a:cs typeface="Arial" charset="0"/>
            </a:endParaRP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sz="1600" dirty="0" smtClean="0">
                <a:cs typeface="Arial" charset="0"/>
              </a:rPr>
              <a:t>- Už existuje jako opatření pro vybraná hnízdiště čejek – rozšíření</a:t>
            </a:r>
            <a:r>
              <a:rPr lang="cs-CZ" sz="1600" dirty="0" smtClean="0">
                <a:cs typeface="Arial" charset="0"/>
              </a:rPr>
              <a:t>?</a:t>
            </a:r>
            <a:endParaRPr lang="cs-CZ" sz="800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1286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1"/>
          <p:cNvSpPr>
            <a:spLocks noGrp="1" noChangeArrowheads="1"/>
          </p:cNvSpPr>
          <p:nvPr>
            <p:ph type="title"/>
          </p:nvPr>
        </p:nvSpPr>
        <p:spPr>
          <a:xfrm>
            <a:off x="48535" y="231119"/>
            <a:ext cx="8991703" cy="614363"/>
          </a:xfrm>
        </p:spPr>
        <p:txBody>
          <a:bodyPr>
            <a:normAutofit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sz="2000" b="1" dirty="0" smtClean="0"/>
              <a:t>Průniky</a:t>
            </a:r>
            <a:endParaRPr lang="cs-CZ" altLang="cs-CZ" sz="2000" b="1" dirty="0"/>
          </a:p>
        </p:txBody>
      </p:sp>
      <p:grpSp>
        <p:nvGrpSpPr>
          <p:cNvPr id="7" name="Skupina 6"/>
          <p:cNvGrpSpPr/>
          <p:nvPr/>
        </p:nvGrpSpPr>
        <p:grpSpPr>
          <a:xfrm>
            <a:off x="48535" y="923437"/>
            <a:ext cx="9494195" cy="160646"/>
            <a:chOff x="120301" y="1326276"/>
            <a:chExt cx="12658926" cy="214194"/>
          </a:xfrm>
        </p:grpSpPr>
        <p:pic>
          <p:nvPicPr>
            <p:cNvPr id="8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4"/>
          <p:cNvSpPr txBox="1"/>
          <p:nvPr/>
        </p:nvSpPr>
        <p:spPr>
          <a:xfrm>
            <a:off x="752169" y="1227825"/>
            <a:ext cx="8086928" cy="436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 smtClean="0">
                <a:cs typeface="Arial" charset="0"/>
              </a:rPr>
              <a:t>Plant </a:t>
            </a:r>
            <a:r>
              <a:rPr lang="en-US" sz="1600" dirty="0">
                <a:cs typeface="Arial" charset="0"/>
              </a:rPr>
              <a:t>grass buffer strips/margins around </a:t>
            </a:r>
            <a:r>
              <a:rPr lang="en-US" sz="1600" dirty="0" smtClean="0">
                <a:cs typeface="Arial" charset="0"/>
              </a:rPr>
              <a:t>fields </a:t>
            </a:r>
            <a:r>
              <a:rPr lang="en-US" sz="1600" dirty="0">
                <a:cs typeface="Arial" charset="0"/>
              </a:rPr>
              <a:t>for </a:t>
            </a:r>
            <a:r>
              <a:rPr lang="en-US" sz="1600" dirty="0" smtClean="0">
                <a:cs typeface="Arial" charset="0"/>
              </a:rPr>
              <a:t>birds</a:t>
            </a:r>
            <a:r>
              <a:rPr lang="cs-CZ" sz="1600" dirty="0" smtClean="0">
                <a:cs typeface="Arial" charset="0"/>
              </a:rPr>
              <a:t> / </a:t>
            </a:r>
            <a:r>
              <a:rPr lang="cs-CZ" sz="1600" dirty="0" err="1" smtClean="0">
                <a:cs typeface="Arial" charset="0"/>
              </a:rPr>
              <a:t>Travinobylinné</a:t>
            </a:r>
            <a:r>
              <a:rPr lang="cs-CZ" sz="1600" dirty="0" smtClean="0">
                <a:cs typeface="Arial" charset="0"/>
              </a:rPr>
              <a:t> okraje</a:t>
            </a:r>
            <a:endParaRPr lang="en-US" sz="1600" dirty="0">
              <a:cs typeface="Arial" charset="0"/>
            </a:endParaRP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sz="1600" dirty="0" smtClean="0">
                <a:cs typeface="Arial" charset="0"/>
              </a:rPr>
              <a:t>Jedná se o osetí okrajů </a:t>
            </a:r>
            <a:r>
              <a:rPr lang="cs-CZ" sz="1600" dirty="0">
                <a:cs typeface="Arial" charset="0"/>
              </a:rPr>
              <a:t>polí </a:t>
            </a:r>
            <a:r>
              <a:rPr lang="cs-CZ" sz="1600" dirty="0" smtClean="0">
                <a:cs typeface="Arial" charset="0"/>
              </a:rPr>
              <a:t>druhově bohatou </a:t>
            </a:r>
            <a:r>
              <a:rPr lang="cs-CZ" sz="1600" dirty="0" err="1" smtClean="0">
                <a:cs typeface="Arial" charset="0"/>
              </a:rPr>
              <a:t>travinobylinnou</a:t>
            </a:r>
            <a:r>
              <a:rPr lang="cs-CZ" sz="1600" dirty="0" smtClean="0">
                <a:cs typeface="Arial" charset="0"/>
              </a:rPr>
              <a:t> směsí. Okraje </a:t>
            </a:r>
            <a:r>
              <a:rPr lang="cs-CZ" sz="1600" dirty="0">
                <a:cs typeface="Arial" charset="0"/>
              </a:rPr>
              <a:t>nejsou hnojeny a pouze v případě potřeby bodově ošetřeny herbicidy</a:t>
            </a:r>
            <a:r>
              <a:rPr lang="cs-CZ" sz="1600" dirty="0" smtClean="0">
                <a:cs typeface="Arial" charset="0"/>
              </a:rPr>
              <a:t>. 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Tx/>
              <a:buChar char="-"/>
              <a:tabLst/>
              <a:defRPr/>
            </a:pPr>
            <a:r>
              <a:rPr lang="cs-CZ" sz="1600" dirty="0" smtClean="0">
                <a:cs typeface="Arial" charset="0"/>
              </a:rPr>
              <a:t>Není vhodnější to zajistit přes </a:t>
            </a:r>
            <a:r>
              <a:rPr lang="cs-CZ" sz="1600" dirty="0" err="1" smtClean="0">
                <a:cs typeface="Arial" charset="0"/>
              </a:rPr>
              <a:t>ekoschémata</a:t>
            </a:r>
            <a:r>
              <a:rPr lang="cs-CZ" sz="1600" dirty="0" smtClean="0">
                <a:cs typeface="Arial" charset="0"/>
              </a:rPr>
              <a:t>?</a:t>
            </a: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Tx/>
              <a:buChar char="-"/>
              <a:tabLst/>
              <a:defRPr/>
            </a:pPr>
            <a:endParaRPr lang="cs-CZ" sz="800" dirty="0" smtClean="0">
              <a:cs typeface="Arial" charset="0"/>
            </a:endParaRPr>
          </a:p>
          <a:p>
            <a:pPr marL="285750" marR="0" lvl="0" indent="-28575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cs typeface="Arial" charset="0"/>
              </a:rPr>
              <a:t>Plant wild bird seed or cover </a:t>
            </a:r>
            <a:r>
              <a:rPr lang="en-US" sz="1600" dirty="0" err="1" smtClean="0">
                <a:cs typeface="Arial" charset="0"/>
              </a:rPr>
              <a:t>mixtur</a:t>
            </a:r>
            <a:r>
              <a:rPr lang="cs-CZ" sz="1600" dirty="0" smtClean="0">
                <a:cs typeface="Arial" charset="0"/>
              </a:rPr>
              <a:t>e / Potravní políčka</a:t>
            </a: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r>
              <a:rPr lang="cs-CZ" sz="1600" dirty="0" smtClean="0">
                <a:cs typeface="Arial" charset="0"/>
              </a:rPr>
              <a:t>Nedostatečná potravní nabídka, </a:t>
            </a:r>
            <a:r>
              <a:rPr lang="cs-CZ" sz="1600" dirty="0">
                <a:cs typeface="Arial" charset="0"/>
              </a:rPr>
              <a:t>zejména semen, je považována za klíčový faktor úbytku ptáků na zemědělské půdě. Mezi </a:t>
            </a:r>
            <a:r>
              <a:rPr lang="cs-CZ" sz="1600" dirty="0" smtClean="0">
                <a:cs typeface="Arial" charset="0"/>
              </a:rPr>
              <a:t>vhodné rostliny poskytující semena pro ptáky  </a:t>
            </a:r>
            <a:r>
              <a:rPr lang="cs-CZ" sz="1600" dirty="0">
                <a:cs typeface="Arial" charset="0"/>
              </a:rPr>
              <a:t>patří kukuřice, slunečnice a obiloviny. Mohou být </a:t>
            </a:r>
            <a:r>
              <a:rPr lang="cs-CZ" sz="1600" dirty="0" smtClean="0">
                <a:cs typeface="Arial" charset="0"/>
              </a:rPr>
              <a:t>vysety </a:t>
            </a:r>
            <a:r>
              <a:rPr lang="cs-CZ" sz="1600" dirty="0">
                <a:cs typeface="Arial" charset="0"/>
              </a:rPr>
              <a:t>v </a:t>
            </a:r>
            <a:r>
              <a:rPr lang="cs-CZ" sz="1600" dirty="0" smtClean="0">
                <a:cs typeface="Arial" charset="0"/>
              </a:rPr>
              <a:t>ploše nebo v 6 </a:t>
            </a:r>
            <a:r>
              <a:rPr lang="cs-CZ" sz="1600" dirty="0">
                <a:cs typeface="Arial" charset="0"/>
              </a:rPr>
              <a:t>m širokých pásech a jsou ponechány nesklizené. </a:t>
            </a:r>
            <a:r>
              <a:rPr lang="cs-CZ" sz="1600" dirty="0" smtClean="0">
                <a:cs typeface="Arial" charset="0"/>
              </a:rPr>
              <a:t>Současně mohou poskytovat </a:t>
            </a:r>
            <a:r>
              <a:rPr lang="cs-CZ" sz="1600" dirty="0">
                <a:cs typeface="Arial" charset="0"/>
              </a:rPr>
              <a:t>kryt hnízdícím ptákům nebo </a:t>
            </a:r>
            <a:r>
              <a:rPr lang="cs-CZ" sz="1600" dirty="0" smtClean="0">
                <a:cs typeface="Arial" charset="0"/>
              </a:rPr>
              <a:t>mláďatům.</a:t>
            </a:r>
            <a:endParaRPr lang="cs-CZ" sz="1600" dirty="0">
              <a:cs typeface="Arial" charset="0"/>
            </a:endParaRP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endParaRPr lang="cs-CZ" sz="1600" dirty="0" smtClean="0">
              <a:cs typeface="Arial" charset="0"/>
            </a:endParaRP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endParaRPr lang="cs-CZ" sz="1600" dirty="0">
              <a:cs typeface="Arial" charset="0"/>
            </a:endParaRPr>
          </a:p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tabLst/>
              <a:defRPr/>
            </a:pPr>
            <a:endParaRPr lang="cs-CZ" sz="800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37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3"/>
          <p:cNvSpPr>
            <a:spLocks noChangeArrowheads="1"/>
          </p:cNvSpPr>
          <p:nvPr/>
        </p:nvSpPr>
        <p:spPr bwMode="auto">
          <a:xfrm>
            <a:off x="1940858" y="1922929"/>
            <a:ext cx="4947622" cy="89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cs-CZ" altLang="cs-CZ" sz="3000" b="1" dirty="0">
                <a:solidFill>
                  <a:schemeClr val="tx1"/>
                </a:solidFill>
              </a:rPr>
              <a:t>Děkuji za pozornost.</a:t>
            </a:r>
            <a:endParaRPr lang="en-GB" altLang="cs-CZ" sz="3000" b="1" dirty="0">
              <a:solidFill>
                <a:schemeClr val="tx1"/>
              </a:solidFill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48535" y="923437"/>
            <a:ext cx="9494195" cy="160646"/>
            <a:chOff x="120301" y="1326276"/>
            <a:chExt cx="12658926" cy="214194"/>
          </a:xfrm>
        </p:grpSpPr>
        <p:pic>
          <p:nvPicPr>
            <p:cNvPr id="7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01" y="1326277"/>
              <a:ext cx="4116140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695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088" y="1326276"/>
              <a:ext cx="4116139" cy="21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Obdélník 9"/>
          <p:cNvSpPr/>
          <p:nvPr/>
        </p:nvSpPr>
        <p:spPr>
          <a:xfrm>
            <a:off x="959167" y="3178022"/>
            <a:ext cx="704001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500" dirty="0"/>
              <a:t>Autoři fotografií: </a:t>
            </a:r>
          </a:p>
          <a:p>
            <a:r>
              <a:rPr lang="cs-CZ" sz="1500" dirty="0"/>
              <a:t>Archiv ČSO, Tomáš Bělka/birdphoto.cz, Jiří Bohdal, </a:t>
            </a:r>
            <a:r>
              <a:rPr lang="cs-CZ" sz="1500" dirty="0" smtClean="0"/>
              <a:t>Josef </a:t>
            </a:r>
            <a:r>
              <a:rPr lang="cs-CZ" sz="1500" dirty="0"/>
              <a:t>Hlásek, </a:t>
            </a:r>
            <a:r>
              <a:rPr lang="cs-CZ" sz="1500" dirty="0" smtClean="0"/>
              <a:t>Jiří </a:t>
            </a:r>
            <a:r>
              <a:rPr lang="cs-CZ" sz="1500" dirty="0" err="1" smtClean="0"/>
              <a:t>Kött</a:t>
            </a:r>
            <a:r>
              <a:rPr lang="cs-CZ" sz="1500" dirty="0" smtClean="0"/>
              <a:t>/birds.cz, Břeněk </a:t>
            </a:r>
            <a:r>
              <a:rPr lang="cs-CZ" sz="1500" dirty="0" smtClean="0"/>
              <a:t>Michálek, Karel </a:t>
            </a:r>
            <a:r>
              <a:rPr lang="cs-CZ" sz="1500" dirty="0"/>
              <a:t>Poprach, RSPB images.com, Petr </a:t>
            </a:r>
            <a:r>
              <a:rPr lang="cs-CZ" sz="1500" dirty="0" err="1"/>
              <a:t>Šaj</a:t>
            </a:r>
            <a:r>
              <a:rPr lang="cs-CZ" sz="1500" dirty="0"/>
              <a:t>/birdphoto.cz, </a:t>
            </a:r>
            <a:r>
              <a:rPr lang="cs-CZ" sz="1500" dirty="0" smtClean="0"/>
              <a:t>Martin Šálek, Miroslav </a:t>
            </a:r>
            <a:r>
              <a:rPr lang="cs-CZ" sz="1500" dirty="0"/>
              <a:t>Šálek, Anna Talašová, </a:t>
            </a:r>
            <a:r>
              <a:rPr lang="cs-CZ" sz="1500" dirty="0" smtClean="0"/>
              <a:t>Jan Vratislav, Václav </a:t>
            </a:r>
            <a:r>
              <a:rPr lang="cs-CZ" sz="1500" dirty="0" smtClean="0"/>
              <a:t>Zámečník</a:t>
            </a: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33968977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212C5845-E5A2-4A1D-A229-E746E15163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85" b="593"/>
          <a:stretch/>
        </p:blipFill>
        <p:spPr>
          <a:xfrm>
            <a:off x="1660971" y="1112380"/>
            <a:ext cx="7483502" cy="4031120"/>
          </a:xfrm>
          <a:prstGeom prst="rect">
            <a:avLst/>
          </a:prstGeom>
        </p:spPr>
      </p:pic>
      <p:sp>
        <p:nvSpPr>
          <p:cNvPr id="57" name="Google Shape;57;p13"/>
          <p:cNvSpPr/>
          <p:nvPr/>
        </p:nvSpPr>
        <p:spPr>
          <a:xfrm>
            <a:off x="0" y="-42334"/>
            <a:ext cx="9144000" cy="792600"/>
          </a:xfrm>
          <a:prstGeom prst="rect">
            <a:avLst/>
          </a:prstGeom>
          <a:solidFill>
            <a:srgbClr val="1B8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6E6D"/>
              </a:solidFill>
            </a:endParaRPr>
          </a:p>
        </p:txBody>
      </p:sp>
      <p:sp>
        <p:nvSpPr>
          <p:cNvPr id="60" name="Google Shape;60;p13"/>
          <p:cNvSpPr txBox="1">
            <a:spLocks noGrp="1"/>
          </p:cNvSpPr>
          <p:nvPr>
            <p:ph type="ctrTitle"/>
          </p:nvPr>
        </p:nvSpPr>
        <p:spPr>
          <a:xfrm>
            <a:off x="144825" y="-26450"/>
            <a:ext cx="6395100" cy="143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Birds @ Farmland</a:t>
            </a:r>
            <a:endParaRPr sz="3900" b="1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1"/>
          </p:nvPr>
        </p:nvSpPr>
        <p:spPr>
          <a:xfrm>
            <a:off x="752307" y="4512997"/>
            <a:ext cx="3214877" cy="353989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-US" sz="900" dirty="0"/>
              <a:t>Prepared for </a:t>
            </a:r>
            <a:r>
              <a:rPr lang="en-US" sz="1000" dirty="0"/>
              <a:t>the</a:t>
            </a:r>
            <a:r>
              <a:rPr lang="en-US" sz="900" dirty="0"/>
              <a:t> European Commission under service contract: 07.0202/2020/834463/SER/ENV.D.3</a:t>
            </a:r>
            <a:r>
              <a:rPr lang="en-BE" sz="200" dirty="0"/>
              <a:t> </a:t>
            </a:r>
            <a:endParaRPr sz="2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4" name="Google Shape;74;p13"/>
          <p:cNvSpPr txBox="1"/>
          <p:nvPr/>
        </p:nvSpPr>
        <p:spPr>
          <a:xfrm>
            <a:off x="266474" y="1113656"/>
            <a:ext cx="4828916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116E6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" name="Google Shape;57;p13">
            <a:extLst>
              <a:ext uri="{FF2B5EF4-FFF2-40B4-BE49-F238E27FC236}">
                <a16:creationId xmlns:a16="http://schemas.microsoft.com/office/drawing/2014/main" id="{62BFD15D-1977-4418-863A-6A5FD0015F38}"/>
              </a:ext>
            </a:extLst>
          </p:cNvPr>
          <p:cNvSpPr/>
          <p:nvPr/>
        </p:nvSpPr>
        <p:spPr>
          <a:xfrm>
            <a:off x="6161633" y="4409084"/>
            <a:ext cx="2982367" cy="40725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116E6D"/>
              </a:solidFill>
            </a:endParaRPr>
          </a:p>
        </p:txBody>
      </p:sp>
      <p:pic>
        <p:nvPicPr>
          <p:cNvPr id="27" name="Picture 2" descr="\\umweltbundesamt.at\Organisation\756\Intern\01_CorporateDesign_neu_2009\Logo_Umweltbundesamt\Nachbau manu\PNG-8\Umweltbundesamt_RGB_TL-links_engl.png">
            <a:extLst>
              <a:ext uri="{FF2B5EF4-FFF2-40B4-BE49-F238E27FC236}">
                <a16:creationId xmlns:a16="http://schemas.microsoft.com/office/drawing/2014/main" id="{B1820BF0-F9E8-43CC-BA11-551C12FCF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7531" y="4473901"/>
            <a:ext cx="2408394" cy="21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9AFA700-AB33-4539-B91F-70A58F7610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22" y="4533115"/>
            <a:ext cx="559185" cy="3727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AA376B-ECF9-5C4B-A3AE-4676D6CFEAC2}"/>
              </a:ext>
            </a:extLst>
          </p:cNvPr>
          <p:cNvSpPr txBox="1"/>
          <p:nvPr/>
        </p:nvSpPr>
        <p:spPr>
          <a:xfrm>
            <a:off x="325880" y="4855241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BE7874-DCA6-8A49-B56B-B1D89044E9C6}"/>
              </a:ext>
            </a:extLst>
          </p:cNvPr>
          <p:cNvSpPr txBox="1"/>
          <p:nvPr/>
        </p:nvSpPr>
        <p:spPr>
          <a:xfrm>
            <a:off x="144825" y="1064753"/>
            <a:ext cx="6255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1B8A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zemědělských systémů a vlajkových druhů</a:t>
            </a:r>
            <a:endParaRPr lang="en-GB" sz="2800" b="1" dirty="0">
              <a:solidFill>
                <a:srgbClr val="1B8A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29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91FB1344-D27F-4082-8B67-F5E2F1953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361" y="426956"/>
            <a:ext cx="6180307" cy="43704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5BF248-F724-7442-976B-D1C9ED8F2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493" y="569068"/>
            <a:ext cx="8266331" cy="69894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 smtClean="0"/>
              <a:t>Hlavní Zemědělské </a:t>
            </a:r>
            <a:r>
              <a:rPr lang="cs-CZ" dirty="0"/>
              <a:t>systémy v ČR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B23612-6634-C742-964A-54CDDB9C5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2599" y="4767263"/>
            <a:ext cx="118800" cy="273843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72BFC8B5-7E05-8645-9F0B-88F35640E36C}" type="slidenum">
              <a:rPr lang="de-DE" smtClean="0"/>
              <a:pPr>
                <a:spcAft>
                  <a:spcPts val="600"/>
                </a:spcAft>
              </a:pPr>
              <a:t>6</a:t>
            </a:fld>
            <a:endParaRPr lang="de-DE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8E4E21FC-D597-421C-8758-8C1C3CF0F537}"/>
              </a:ext>
            </a:extLst>
          </p:cNvPr>
          <p:cNvSpPr txBox="1"/>
          <p:nvPr/>
        </p:nvSpPr>
        <p:spPr>
          <a:xfrm>
            <a:off x="220495" y="2251672"/>
            <a:ext cx="4724434" cy="19482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82700" indent="-183600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cs-CZ" sz="1200" u="sng" dirty="0" smtClean="0"/>
              <a:t>Kontinentální </a:t>
            </a:r>
            <a:r>
              <a:rPr lang="cs-CZ" sz="1200" u="sng" dirty="0"/>
              <a:t>nezavlažované systémy nízké </a:t>
            </a:r>
            <a:r>
              <a:rPr lang="cs-CZ" sz="1200" u="sng" dirty="0" smtClean="0"/>
              <a:t>intenzity                </a:t>
            </a:r>
            <a:r>
              <a:rPr lang="de-DE" altLang="en-US" sz="1200" i="1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de-DE" sz="1200" i="1" dirty="0" smtClean="0">
                <a:solidFill>
                  <a:schemeClr val="bg1">
                    <a:lumMod val="65000"/>
                  </a:schemeClr>
                </a:solidFill>
              </a:rPr>
              <a:t>Low-</a:t>
            </a:r>
            <a:r>
              <a:rPr lang="de-DE" sz="1200" i="1" dirty="0" err="1" smtClean="0">
                <a:solidFill>
                  <a:schemeClr val="bg1">
                    <a:lumMod val="65000"/>
                  </a:schemeClr>
                </a:solidFill>
              </a:rPr>
              <a:t>intensity</a:t>
            </a:r>
            <a:r>
              <a:rPr lang="de-DE" sz="12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200" i="1" dirty="0">
                <a:solidFill>
                  <a:schemeClr val="bg1">
                    <a:lumMod val="65000"/>
                  </a:schemeClr>
                </a:solidFill>
              </a:rPr>
              <a:t>Continental non-</a:t>
            </a:r>
            <a:r>
              <a:rPr lang="de-DE" sz="1200" i="1" dirty="0" err="1">
                <a:solidFill>
                  <a:schemeClr val="bg1">
                    <a:lumMod val="65000"/>
                  </a:schemeClr>
                </a:solidFill>
              </a:rPr>
              <a:t>irrigated</a:t>
            </a:r>
            <a:r>
              <a:rPr lang="de-DE" sz="12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200" i="1" dirty="0" err="1">
                <a:solidFill>
                  <a:schemeClr val="bg1">
                    <a:lumMod val="65000"/>
                  </a:schemeClr>
                </a:solidFill>
              </a:rPr>
              <a:t>annual</a:t>
            </a:r>
            <a:r>
              <a:rPr lang="de-DE" sz="12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200" i="1" dirty="0" err="1">
                <a:solidFill>
                  <a:schemeClr val="bg1">
                    <a:lumMod val="65000"/>
                  </a:schemeClr>
                </a:solidFill>
              </a:rPr>
              <a:t>crops</a:t>
            </a:r>
            <a:r>
              <a:rPr lang="cs-CZ" sz="1200" i="1" dirty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de-DE" sz="1200" i="1" dirty="0">
              <a:solidFill>
                <a:schemeClr val="bg1">
                  <a:lumMod val="65000"/>
                </a:schemeClr>
              </a:solidFill>
            </a:endParaRPr>
          </a:p>
          <a:p>
            <a:pPr marL="182700" lvl="1" indent="-183600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cs-CZ" sz="1200" u="sng" dirty="0"/>
              <a:t>Panonské nezavlažované systémy nízké intenzity </a:t>
            </a:r>
            <a:r>
              <a:rPr lang="cs-CZ" sz="1200" u="sng" dirty="0" smtClean="0"/>
              <a:t>                     </a:t>
            </a:r>
            <a:r>
              <a:rPr lang="cs-CZ" altLang="en-US" sz="1200" i="1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cs-CZ" altLang="en-US" sz="1200" i="1" dirty="0">
                <a:solidFill>
                  <a:schemeClr val="bg1">
                    <a:lumMod val="65000"/>
                  </a:schemeClr>
                </a:solidFill>
              </a:rPr>
              <a:t>L</a:t>
            </a:r>
            <a:r>
              <a:rPr lang="en-US" altLang="en-US" sz="1200" i="1" dirty="0">
                <a:solidFill>
                  <a:schemeClr val="bg1">
                    <a:lumMod val="65000"/>
                  </a:schemeClr>
                </a:solidFill>
              </a:rPr>
              <a:t>ow-intensity Pannonian non-irrigated annual </a:t>
            </a:r>
            <a:r>
              <a:rPr lang="en-US" altLang="en-US" sz="1200" i="1" dirty="0" smtClean="0">
                <a:solidFill>
                  <a:schemeClr val="bg1">
                    <a:lumMod val="65000"/>
                  </a:schemeClr>
                </a:solidFill>
              </a:rPr>
              <a:t>crops</a:t>
            </a:r>
            <a:r>
              <a:rPr lang="cs-CZ" altLang="en-US" sz="1200" i="1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marL="182700" lvl="1" indent="-183600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cs-CZ" sz="1200" u="sng" dirty="0" smtClean="0"/>
              <a:t>Kontinentální nezavlažované </a:t>
            </a:r>
            <a:r>
              <a:rPr lang="cs-CZ" sz="1200" u="sng" dirty="0"/>
              <a:t>trvalé travní </a:t>
            </a:r>
            <a:r>
              <a:rPr lang="cs-CZ" sz="1200" u="sng" dirty="0" smtClean="0"/>
              <a:t>porosty nízké intenzity</a:t>
            </a:r>
            <a:r>
              <a:rPr lang="cs-CZ" sz="1200" dirty="0" smtClean="0"/>
              <a:t>                  </a:t>
            </a:r>
            <a:r>
              <a:rPr lang="cs-CZ" altLang="en-US" sz="1200" i="1" dirty="0" smtClean="0">
                <a:solidFill>
                  <a:schemeClr val="bg1">
                    <a:lumMod val="65000"/>
                  </a:schemeClr>
                </a:solidFill>
              </a:rPr>
              <a:t>(L</a:t>
            </a:r>
            <a:r>
              <a:rPr lang="en-US" altLang="en-US" sz="1200" i="1" dirty="0">
                <a:solidFill>
                  <a:schemeClr val="bg1">
                    <a:lumMod val="65000"/>
                  </a:schemeClr>
                </a:solidFill>
              </a:rPr>
              <a:t>ow-intensity </a:t>
            </a:r>
            <a:r>
              <a:rPr lang="cs-CZ" altLang="en-US" sz="1200" i="1" dirty="0" smtClean="0">
                <a:solidFill>
                  <a:schemeClr val="bg1">
                    <a:lumMod val="65000"/>
                  </a:schemeClr>
                </a:solidFill>
              </a:rPr>
              <a:t>Continental permanent </a:t>
            </a:r>
            <a:r>
              <a:rPr lang="cs-CZ" altLang="en-US" sz="1200" i="1" dirty="0" err="1" smtClean="0">
                <a:solidFill>
                  <a:schemeClr val="bg1">
                    <a:lumMod val="65000"/>
                  </a:schemeClr>
                </a:solidFill>
              </a:rPr>
              <a:t>grasslands</a:t>
            </a:r>
            <a:r>
              <a:rPr lang="cs-CZ" altLang="en-US" sz="1200" i="1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cs-CZ" sz="1200" dirty="0"/>
          </a:p>
          <a:p>
            <a:pPr marL="182700" lvl="1" indent="-183600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cs-CZ" sz="1200" u="sng" dirty="0"/>
              <a:t>Kontinentální </a:t>
            </a:r>
            <a:r>
              <a:rPr lang="cs-CZ" sz="1200" u="sng" dirty="0" smtClean="0"/>
              <a:t>intenzivně využívané trvalé </a:t>
            </a:r>
            <a:r>
              <a:rPr lang="cs-CZ" sz="1200" u="sng" dirty="0"/>
              <a:t>travní </a:t>
            </a:r>
            <a:r>
              <a:rPr lang="cs-CZ" sz="1200" u="sng" dirty="0" smtClean="0"/>
              <a:t>porosty         </a:t>
            </a:r>
            <a:r>
              <a:rPr lang="cs-CZ" sz="1200" dirty="0" smtClean="0"/>
              <a:t>         </a:t>
            </a:r>
            <a:r>
              <a:rPr lang="cs-CZ" altLang="en-US" sz="1200" i="1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cs-CZ" altLang="en-US" sz="1200" i="1" dirty="0" err="1" smtClean="0">
                <a:solidFill>
                  <a:schemeClr val="bg1">
                    <a:lumMod val="65000"/>
                  </a:schemeClr>
                </a:solidFill>
              </a:rPr>
              <a:t>High</a:t>
            </a:r>
            <a:r>
              <a:rPr lang="en-US" altLang="en-US" sz="1200" i="1" dirty="0" smtClean="0">
                <a:solidFill>
                  <a:schemeClr val="bg1">
                    <a:lumMod val="65000"/>
                  </a:schemeClr>
                </a:solidFill>
              </a:rPr>
              <a:t>-intensity </a:t>
            </a:r>
            <a:r>
              <a:rPr lang="cs-CZ" altLang="en-US" sz="1200" i="1" dirty="0">
                <a:solidFill>
                  <a:schemeClr val="bg1">
                    <a:lumMod val="65000"/>
                  </a:schemeClr>
                </a:solidFill>
              </a:rPr>
              <a:t>Continental permanent </a:t>
            </a:r>
            <a:r>
              <a:rPr lang="cs-CZ" altLang="en-US" sz="1200" i="1" dirty="0" err="1">
                <a:solidFill>
                  <a:schemeClr val="bg1">
                    <a:lumMod val="65000"/>
                  </a:schemeClr>
                </a:solidFill>
              </a:rPr>
              <a:t>grasslands</a:t>
            </a:r>
            <a:r>
              <a:rPr lang="cs-CZ" altLang="en-US" sz="1200" i="1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2913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AF4AFFEC-8328-4D3E-8B9A-D430DB7448B3}"/>
              </a:ext>
            </a:extLst>
          </p:cNvPr>
          <p:cNvSpPr/>
          <p:nvPr/>
        </p:nvSpPr>
        <p:spPr>
          <a:xfrm rot="16200000">
            <a:off x="179449" y="2002881"/>
            <a:ext cx="21190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Druhý s nejvyšším bodovým hodnocením</a:t>
            </a:r>
            <a:endParaRPr lang="en-GB" sz="1200" dirty="0"/>
          </a:p>
        </p:txBody>
      </p:sp>
      <p:grpSp>
        <p:nvGrpSpPr>
          <p:cNvPr id="5129" name="Gruppo 5128">
            <a:extLst>
              <a:ext uri="{FF2B5EF4-FFF2-40B4-BE49-F238E27FC236}">
                <a16:creationId xmlns:a16="http://schemas.microsoft.com/office/drawing/2014/main" id="{E8AE16CB-DF6C-40C1-9144-FDE7B46E9EB5}"/>
              </a:ext>
            </a:extLst>
          </p:cNvPr>
          <p:cNvGrpSpPr/>
          <p:nvPr/>
        </p:nvGrpSpPr>
        <p:grpSpPr>
          <a:xfrm>
            <a:off x="1833867" y="603439"/>
            <a:ext cx="5936199" cy="4228914"/>
            <a:chOff x="921156" y="1112360"/>
            <a:chExt cx="7914933" cy="5638552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F6E055A7-AA99-4939-8B94-473064FE97FA}"/>
                </a:ext>
              </a:extLst>
            </p:cNvPr>
            <p:cNvGrpSpPr/>
            <p:nvPr/>
          </p:nvGrpSpPr>
          <p:grpSpPr>
            <a:xfrm>
              <a:off x="963891" y="1112360"/>
              <a:ext cx="1373956" cy="1808117"/>
              <a:chOff x="963891" y="1253765"/>
              <a:chExt cx="1513002" cy="2046719"/>
            </a:xfrm>
          </p:grpSpPr>
          <p:pic>
            <p:nvPicPr>
              <p:cNvPr id="5122" name="Picture 2" descr="Black-tailed godwit - Wikipedia">
                <a:extLst>
                  <a:ext uri="{FF2B5EF4-FFF2-40B4-BE49-F238E27FC236}">
                    <a16:creationId xmlns:a16="http://schemas.microsoft.com/office/drawing/2014/main" id="{1E28B4AF-3695-47E7-9640-21E87A7638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3891" y="1253765"/>
                <a:ext cx="1513002" cy="1513002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E2992D74-4CC1-45E9-A6AA-F3434691FB8F}"/>
                  </a:ext>
                </a:extLst>
              </p:cNvPr>
              <p:cNvSpPr txBox="1"/>
              <p:nvPr/>
            </p:nvSpPr>
            <p:spPr>
              <a:xfrm>
                <a:off x="1019835" y="2952094"/>
                <a:ext cx="1353812" cy="348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9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Limosa </a:t>
                </a:r>
                <a:r>
                  <a:rPr lang="it-IT" sz="9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limosa</a:t>
                </a:r>
                <a:endParaRPr lang="en-GB" sz="9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4E1C1473-491A-4E63-A3FF-2203D34E5ACF}"/>
                </a:ext>
              </a:extLst>
            </p:cNvPr>
            <p:cNvGrpSpPr/>
            <p:nvPr/>
          </p:nvGrpSpPr>
          <p:grpSpPr>
            <a:xfrm>
              <a:off x="2558592" y="1112360"/>
              <a:ext cx="1515906" cy="1808117"/>
              <a:chOff x="963891" y="1253765"/>
              <a:chExt cx="1669318" cy="2046719"/>
            </a:xfrm>
          </p:grpSpPr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A71A67C9-1F27-48C7-8EB4-D2BE118F00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="" xmlns:a1611="http://schemas.microsoft.com/office/drawing/2016/11/main" r:id="rId4"/>
                  </a:ext>
                </a:extLst>
              </a:blip>
              <a:srcRect/>
              <a:stretch/>
            </p:blipFill>
            <p:spPr bwMode="auto">
              <a:xfrm>
                <a:off x="963891" y="1253765"/>
                <a:ext cx="1513002" cy="1513002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7766FFAA-2213-42E6-8752-2E292B180FA7}"/>
                  </a:ext>
                </a:extLst>
              </p:cNvPr>
              <p:cNvSpPr txBox="1"/>
              <p:nvPr/>
            </p:nvSpPr>
            <p:spPr>
              <a:xfrm>
                <a:off x="1044032" y="2952094"/>
                <a:ext cx="1589177" cy="348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9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Vanellus </a:t>
                </a:r>
                <a:r>
                  <a:rPr lang="it-IT" sz="9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vanellus</a:t>
                </a:r>
                <a:endParaRPr lang="it-IT" sz="9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86BECF81-F295-47F1-AF25-BA970650486D}"/>
                </a:ext>
              </a:extLst>
            </p:cNvPr>
            <p:cNvGrpSpPr/>
            <p:nvPr/>
          </p:nvGrpSpPr>
          <p:grpSpPr>
            <a:xfrm>
              <a:off x="4153293" y="1112360"/>
              <a:ext cx="1409037" cy="1808117"/>
              <a:chOff x="963891" y="1253765"/>
              <a:chExt cx="1551633" cy="2046719"/>
            </a:xfrm>
          </p:grpSpPr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95BA92A4-486B-465A-8720-AC6DC63ACB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="" xmlns:a1611="http://schemas.microsoft.com/office/drawing/2016/11/main" r:id="rId6"/>
                  </a:ext>
                </a:extLst>
              </a:blip>
              <a:srcRect/>
              <a:stretch/>
            </p:blipFill>
            <p:spPr bwMode="auto">
              <a:xfrm>
                <a:off x="963891" y="1253765"/>
                <a:ext cx="1513002" cy="1513002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2CC7D603-D8BC-4264-BCD2-EA7AFBE11648}"/>
                  </a:ext>
                </a:extLst>
              </p:cNvPr>
              <p:cNvSpPr txBox="1"/>
              <p:nvPr/>
            </p:nvSpPr>
            <p:spPr>
              <a:xfrm>
                <a:off x="1161712" y="2952094"/>
                <a:ext cx="1353812" cy="348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9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Tringa </a:t>
                </a:r>
                <a:r>
                  <a:rPr lang="it-IT" sz="9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totanus</a:t>
                </a:r>
                <a:endParaRPr lang="it-IT" sz="9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15B6E834-4CA5-4836-8677-2157366B50C0}"/>
                </a:ext>
              </a:extLst>
            </p:cNvPr>
            <p:cNvGrpSpPr/>
            <p:nvPr/>
          </p:nvGrpSpPr>
          <p:grpSpPr>
            <a:xfrm>
              <a:off x="5747994" y="1112360"/>
              <a:ext cx="1464608" cy="1808117"/>
              <a:chOff x="963891" y="1253765"/>
              <a:chExt cx="1612828" cy="2046719"/>
            </a:xfrm>
          </p:grpSpPr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A6A7128A-F47E-4EFB-8CD3-55507F3B27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="" xmlns:a1611="http://schemas.microsoft.com/office/drawing/2016/11/main" r:id="rId8"/>
                  </a:ext>
                </a:extLst>
              </a:blip>
              <a:srcRect/>
              <a:stretch/>
            </p:blipFill>
            <p:spPr bwMode="auto">
              <a:xfrm>
                <a:off x="963891" y="1253765"/>
                <a:ext cx="1513002" cy="1513002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DAC5C127-63B5-4152-BAE9-283BF706A0E0}"/>
                  </a:ext>
                </a:extLst>
              </p:cNvPr>
              <p:cNvSpPr txBox="1"/>
              <p:nvPr/>
            </p:nvSpPr>
            <p:spPr>
              <a:xfrm>
                <a:off x="1100518" y="2952094"/>
                <a:ext cx="1476201" cy="348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9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Alauda </a:t>
                </a:r>
                <a:r>
                  <a:rPr lang="it-IT" sz="9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arvensis</a:t>
                </a:r>
                <a:endParaRPr lang="it-IT" sz="9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5C0FDB3E-89E7-40F3-A43B-2E130E0D01FF}"/>
                </a:ext>
              </a:extLst>
            </p:cNvPr>
            <p:cNvGrpSpPr/>
            <p:nvPr/>
          </p:nvGrpSpPr>
          <p:grpSpPr>
            <a:xfrm>
              <a:off x="7342620" y="1112360"/>
              <a:ext cx="1434687" cy="1808117"/>
              <a:chOff x="963891" y="1253765"/>
              <a:chExt cx="1579879" cy="2046719"/>
            </a:xfrm>
          </p:grpSpPr>
          <p:pic>
            <p:nvPicPr>
              <p:cNvPr id="26" name="Picture 2">
                <a:extLst>
                  <a:ext uri="{FF2B5EF4-FFF2-40B4-BE49-F238E27FC236}">
                    <a16:creationId xmlns:a16="http://schemas.microsoft.com/office/drawing/2014/main" id="{8F8ECD71-22D2-47EE-A0BA-70CDBFF094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="" xmlns:a1611="http://schemas.microsoft.com/office/drawing/2016/11/main" r:id="rId10"/>
                  </a:ext>
                </a:extLst>
              </a:blip>
              <a:srcRect/>
              <a:stretch/>
            </p:blipFill>
            <p:spPr bwMode="auto">
              <a:xfrm>
                <a:off x="963891" y="1253765"/>
                <a:ext cx="1513002" cy="1513002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3E8F29F4-7492-4B5B-851A-28D1658883A5}"/>
                  </a:ext>
                </a:extLst>
              </p:cNvPr>
              <p:cNvSpPr txBox="1"/>
              <p:nvPr/>
            </p:nvSpPr>
            <p:spPr>
              <a:xfrm>
                <a:off x="1133469" y="2952094"/>
                <a:ext cx="1410301" cy="348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9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Hirundo</a:t>
                </a:r>
                <a:r>
                  <a:rPr lang="it-IT" sz="9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rustica</a:t>
                </a:r>
              </a:p>
            </p:txBody>
          </p:sp>
        </p:grpSp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CABFE414-C0CA-49BB-AEA9-684B0B6D1862}"/>
                </a:ext>
              </a:extLst>
            </p:cNvPr>
            <p:cNvGrpSpPr/>
            <p:nvPr/>
          </p:nvGrpSpPr>
          <p:grpSpPr>
            <a:xfrm>
              <a:off x="937180" y="3027572"/>
              <a:ext cx="1373956" cy="1808117"/>
              <a:chOff x="963891" y="1253765"/>
              <a:chExt cx="1513002" cy="2046719"/>
            </a:xfrm>
          </p:grpSpPr>
          <p:pic>
            <p:nvPicPr>
              <p:cNvPr id="29" name="Picture 2">
                <a:extLst>
                  <a:ext uri="{FF2B5EF4-FFF2-40B4-BE49-F238E27FC236}">
                    <a16:creationId xmlns:a16="http://schemas.microsoft.com/office/drawing/2014/main" id="{FB6655C9-38F9-4A03-ACFC-5D437509A4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="" xmlns:a1611="http://schemas.microsoft.com/office/drawing/2016/11/main" r:id="rId12"/>
                  </a:ext>
                </a:extLst>
              </a:blip>
              <a:srcRect/>
              <a:stretch/>
            </p:blipFill>
            <p:spPr bwMode="auto">
              <a:xfrm>
                <a:off x="963891" y="1253765"/>
                <a:ext cx="1513002" cy="1513002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01130E5F-EA84-4138-B4F8-A422660FD429}"/>
                  </a:ext>
                </a:extLst>
              </p:cNvPr>
              <p:cNvSpPr txBox="1"/>
              <p:nvPr/>
            </p:nvSpPr>
            <p:spPr>
              <a:xfrm>
                <a:off x="1005713" y="2952094"/>
                <a:ext cx="1382057" cy="348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9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Lanius</a:t>
                </a:r>
                <a:r>
                  <a:rPr lang="it-IT" sz="9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senator</a:t>
                </a:r>
              </a:p>
            </p:txBody>
          </p:sp>
        </p:grpSp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48C5A4AB-2FA8-4228-A3B2-CF87C4D7DDA5}"/>
                </a:ext>
              </a:extLst>
            </p:cNvPr>
            <p:cNvGrpSpPr/>
            <p:nvPr/>
          </p:nvGrpSpPr>
          <p:grpSpPr>
            <a:xfrm>
              <a:off x="2531881" y="3027572"/>
              <a:ext cx="1545829" cy="1808117"/>
              <a:chOff x="963891" y="1253765"/>
              <a:chExt cx="1702269" cy="2046719"/>
            </a:xfrm>
          </p:grpSpPr>
          <p:pic>
            <p:nvPicPr>
              <p:cNvPr id="32" name="Picture 2">
                <a:extLst>
                  <a:ext uri="{FF2B5EF4-FFF2-40B4-BE49-F238E27FC236}">
                    <a16:creationId xmlns:a16="http://schemas.microsoft.com/office/drawing/2014/main" id="{E1C09FF3-D098-4633-B10F-DCB7A94486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="" xmlns:a1611="http://schemas.microsoft.com/office/drawing/2016/11/main" r:id="rId14"/>
                  </a:ext>
                </a:extLst>
              </a:blip>
              <a:srcRect/>
              <a:stretch/>
            </p:blipFill>
            <p:spPr bwMode="auto">
              <a:xfrm>
                <a:off x="963891" y="1253765"/>
                <a:ext cx="1513002" cy="1513002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BCE327E9-67EC-48CA-A9EB-B4951F0B5F61}"/>
                  </a:ext>
                </a:extLst>
              </p:cNvPr>
              <p:cNvSpPr txBox="1"/>
              <p:nvPr/>
            </p:nvSpPr>
            <p:spPr>
              <a:xfrm>
                <a:off x="1011080" y="2952094"/>
                <a:ext cx="1655080" cy="348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9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Numenius</a:t>
                </a:r>
                <a:r>
                  <a:rPr lang="it-IT" sz="9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9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arquata</a:t>
                </a:r>
                <a:endParaRPr lang="it-IT" sz="9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" name="Gruppo 33">
              <a:extLst>
                <a:ext uri="{FF2B5EF4-FFF2-40B4-BE49-F238E27FC236}">
                  <a16:creationId xmlns:a16="http://schemas.microsoft.com/office/drawing/2014/main" id="{72DF6B78-1349-4B5B-B4E2-99917DAEF13A}"/>
                </a:ext>
              </a:extLst>
            </p:cNvPr>
            <p:cNvGrpSpPr/>
            <p:nvPr/>
          </p:nvGrpSpPr>
          <p:grpSpPr>
            <a:xfrm>
              <a:off x="4126582" y="3027572"/>
              <a:ext cx="1473158" cy="1808117"/>
              <a:chOff x="963891" y="1253765"/>
              <a:chExt cx="1622243" cy="2046719"/>
            </a:xfrm>
          </p:grpSpPr>
          <p:pic>
            <p:nvPicPr>
              <p:cNvPr id="35" name="Picture 2">
                <a:extLst>
                  <a:ext uri="{FF2B5EF4-FFF2-40B4-BE49-F238E27FC236}">
                    <a16:creationId xmlns:a16="http://schemas.microsoft.com/office/drawing/2014/main" id="{59B9553D-EB9B-4C25-B3AD-8D315EEDB7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="" xmlns:a1611="http://schemas.microsoft.com/office/drawing/2016/11/main" r:id="rId16"/>
                  </a:ext>
                </a:extLst>
              </a:blip>
              <a:srcRect/>
              <a:stretch/>
            </p:blipFill>
            <p:spPr bwMode="auto">
              <a:xfrm>
                <a:off x="963891" y="1253765"/>
                <a:ext cx="1513002" cy="1513002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6C7B32DA-B889-4D74-AD98-F69957816A69}"/>
                  </a:ext>
                </a:extLst>
              </p:cNvPr>
              <p:cNvSpPr txBox="1"/>
              <p:nvPr/>
            </p:nvSpPr>
            <p:spPr>
              <a:xfrm>
                <a:off x="1091102" y="2952094"/>
                <a:ext cx="1495032" cy="348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9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Saxicola</a:t>
                </a:r>
                <a:r>
                  <a:rPr lang="it-IT" sz="9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9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rubetra</a:t>
                </a:r>
                <a:endParaRPr lang="it-IT" sz="9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7" name="Gruppo 36">
              <a:extLst>
                <a:ext uri="{FF2B5EF4-FFF2-40B4-BE49-F238E27FC236}">
                  <a16:creationId xmlns:a16="http://schemas.microsoft.com/office/drawing/2014/main" id="{38E90522-0A38-4970-BB8A-547262B0011C}"/>
                </a:ext>
              </a:extLst>
            </p:cNvPr>
            <p:cNvGrpSpPr/>
            <p:nvPr/>
          </p:nvGrpSpPr>
          <p:grpSpPr>
            <a:xfrm>
              <a:off x="5721283" y="3027572"/>
              <a:ext cx="1528731" cy="1808117"/>
              <a:chOff x="963891" y="1253765"/>
              <a:chExt cx="1683440" cy="2046719"/>
            </a:xfrm>
          </p:grpSpPr>
          <p:pic>
            <p:nvPicPr>
              <p:cNvPr id="38" name="Picture 2">
                <a:extLst>
                  <a:ext uri="{FF2B5EF4-FFF2-40B4-BE49-F238E27FC236}">
                    <a16:creationId xmlns:a16="http://schemas.microsoft.com/office/drawing/2014/main" id="{D8C21BC9-3234-45BE-972E-A7608C75E1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="" xmlns:a1611="http://schemas.microsoft.com/office/drawing/2016/11/main" r:id="rId18"/>
                  </a:ext>
                </a:extLst>
              </a:blip>
              <a:srcRect/>
              <a:stretch/>
            </p:blipFill>
            <p:spPr bwMode="auto">
              <a:xfrm>
                <a:off x="963891" y="1253765"/>
                <a:ext cx="1513002" cy="1513002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324B984E-9C03-4A5F-8D55-E6048A6ADF35}"/>
                  </a:ext>
                </a:extLst>
              </p:cNvPr>
              <p:cNvSpPr txBox="1"/>
              <p:nvPr/>
            </p:nvSpPr>
            <p:spPr>
              <a:xfrm>
                <a:off x="1029909" y="2952094"/>
                <a:ext cx="1617422" cy="348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9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Streptopelia</a:t>
                </a:r>
                <a:r>
                  <a:rPr lang="it-IT" sz="9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9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turtur</a:t>
                </a:r>
                <a:endParaRPr lang="it-IT" sz="9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978E7453-834A-4BEE-B2FA-9B23E0114C58}"/>
                </a:ext>
              </a:extLst>
            </p:cNvPr>
            <p:cNvGrpSpPr/>
            <p:nvPr/>
          </p:nvGrpSpPr>
          <p:grpSpPr>
            <a:xfrm>
              <a:off x="7315909" y="3027572"/>
              <a:ext cx="1520180" cy="1808117"/>
              <a:chOff x="963891" y="1253765"/>
              <a:chExt cx="1674024" cy="2046719"/>
            </a:xfrm>
          </p:grpSpPr>
          <p:pic>
            <p:nvPicPr>
              <p:cNvPr id="41" name="Picture 2">
                <a:extLst>
                  <a:ext uri="{FF2B5EF4-FFF2-40B4-BE49-F238E27FC236}">
                    <a16:creationId xmlns:a16="http://schemas.microsoft.com/office/drawing/2014/main" id="{7D9E9664-01FF-488C-869D-59C2AD5BDD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="" xmlns:a1611="http://schemas.microsoft.com/office/drawing/2016/11/main" r:id="rId20"/>
                  </a:ext>
                </a:extLst>
              </a:blip>
              <a:srcRect/>
              <a:stretch/>
            </p:blipFill>
            <p:spPr bwMode="auto">
              <a:xfrm>
                <a:off x="963891" y="1253765"/>
                <a:ext cx="1513002" cy="1513002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68325F7C-DDDE-48EF-BEF2-AE4B5EA95B08}"/>
                  </a:ext>
                </a:extLst>
              </p:cNvPr>
              <p:cNvSpPr txBox="1"/>
              <p:nvPr/>
            </p:nvSpPr>
            <p:spPr>
              <a:xfrm>
                <a:off x="1039323" y="2952094"/>
                <a:ext cx="1598592" cy="348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9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Falco </a:t>
                </a:r>
                <a:r>
                  <a:rPr lang="it-IT" sz="9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vespertinus</a:t>
                </a:r>
                <a:endParaRPr lang="it-IT" sz="9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A0648BF3-7526-4FD7-8F9F-B08974C89B77}"/>
                </a:ext>
              </a:extLst>
            </p:cNvPr>
            <p:cNvGrpSpPr/>
            <p:nvPr/>
          </p:nvGrpSpPr>
          <p:grpSpPr>
            <a:xfrm>
              <a:off x="921156" y="4942794"/>
              <a:ext cx="1391548" cy="1808117"/>
              <a:chOff x="944519" y="1253765"/>
              <a:chExt cx="1532374" cy="2046719"/>
            </a:xfrm>
          </p:grpSpPr>
          <p:pic>
            <p:nvPicPr>
              <p:cNvPr id="44" name="Picture 2">
                <a:extLst>
                  <a:ext uri="{FF2B5EF4-FFF2-40B4-BE49-F238E27FC236}">
                    <a16:creationId xmlns:a16="http://schemas.microsoft.com/office/drawing/2014/main" id="{7E93A4F7-C773-48B7-9CF4-6D1069B099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="" xmlns:a1611="http://schemas.microsoft.com/office/drawing/2016/11/main" r:id="rId22"/>
                  </a:ext>
                </a:extLst>
              </a:blip>
              <a:srcRect/>
              <a:stretch/>
            </p:blipFill>
            <p:spPr bwMode="auto">
              <a:xfrm>
                <a:off x="963891" y="1253765"/>
                <a:ext cx="1513002" cy="1513002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6E08EECA-1EE2-4E32-97B4-942C52EF8A97}"/>
                  </a:ext>
                </a:extLst>
              </p:cNvPr>
              <p:cNvSpPr txBox="1"/>
              <p:nvPr/>
            </p:nvSpPr>
            <p:spPr>
              <a:xfrm>
                <a:off x="944519" y="2952094"/>
                <a:ext cx="1504445" cy="348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9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Galerida</a:t>
                </a:r>
                <a:r>
                  <a:rPr lang="it-IT" sz="9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9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cristata</a:t>
                </a:r>
                <a:endParaRPr lang="it-IT" sz="9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Gruppo 45">
              <a:extLst>
                <a:ext uri="{FF2B5EF4-FFF2-40B4-BE49-F238E27FC236}">
                  <a16:creationId xmlns:a16="http://schemas.microsoft.com/office/drawing/2014/main" id="{78638CCA-724C-4E97-A05B-AE217A0C0690}"/>
                </a:ext>
              </a:extLst>
            </p:cNvPr>
            <p:cNvGrpSpPr/>
            <p:nvPr/>
          </p:nvGrpSpPr>
          <p:grpSpPr>
            <a:xfrm>
              <a:off x="2533449" y="4942794"/>
              <a:ext cx="1373956" cy="1808118"/>
              <a:chOff x="963891" y="1253765"/>
              <a:chExt cx="1513002" cy="2046720"/>
            </a:xfrm>
          </p:grpSpPr>
          <p:pic>
            <p:nvPicPr>
              <p:cNvPr id="47" name="Picture 2">
                <a:extLst>
                  <a:ext uri="{FF2B5EF4-FFF2-40B4-BE49-F238E27FC236}">
                    <a16:creationId xmlns:a16="http://schemas.microsoft.com/office/drawing/2014/main" id="{73C1A643-EAF8-44FB-BDD6-0B45983EBC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="" xmlns:a1611="http://schemas.microsoft.com/office/drawing/2016/11/main" r:id="rId24"/>
                  </a:ext>
                </a:extLst>
              </a:blip>
              <a:srcRect/>
              <a:stretch/>
            </p:blipFill>
            <p:spPr bwMode="auto">
              <a:xfrm>
                <a:off x="963891" y="1253765"/>
                <a:ext cx="1513002" cy="1513002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03F695B3-8F14-4794-867C-6B3F33C059AE}"/>
                  </a:ext>
                </a:extLst>
              </p:cNvPr>
              <p:cNvSpPr txBox="1"/>
              <p:nvPr/>
            </p:nvSpPr>
            <p:spPr>
              <a:xfrm>
                <a:off x="1208785" y="2952094"/>
                <a:ext cx="1259668" cy="3483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9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Perdix</a:t>
                </a:r>
                <a:r>
                  <a:rPr lang="it-IT" sz="9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9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perdix</a:t>
                </a:r>
                <a:endParaRPr lang="it-IT" sz="9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9" name="Gruppo 48">
              <a:extLst>
                <a:ext uri="{FF2B5EF4-FFF2-40B4-BE49-F238E27FC236}">
                  <a16:creationId xmlns:a16="http://schemas.microsoft.com/office/drawing/2014/main" id="{045E25B5-F6BE-41A8-90DD-693A615420CC}"/>
                </a:ext>
              </a:extLst>
            </p:cNvPr>
            <p:cNvGrpSpPr/>
            <p:nvPr/>
          </p:nvGrpSpPr>
          <p:grpSpPr>
            <a:xfrm>
              <a:off x="4085508" y="4942794"/>
              <a:ext cx="1673964" cy="1808117"/>
              <a:chOff x="916934" y="1253765"/>
              <a:chExt cx="1843370" cy="2046719"/>
            </a:xfrm>
          </p:grpSpPr>
          <p:pic>
            <p:nvPicPr>
              <p:cNvPr id="50" name="Picture 2">
                <a:extLst>
                  <a:ext uri="{FF2B5EF4-FFF2-40B4-BE49-F238E27FC236}">
                    <a16:creationId xmlns:a16="http://schemas.microsoft.com/office/drawing/2014/main" id="{ADD16D2D-A18D-43CF-9FB9-7A5D98B63A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="" xmlns:a1611="http://schemas.microsoft.com/office/drawing/2016/11/main" r:id="rId26"/>
                  </a:ext>
                </a:extLst>
              </a:blip>
              <a:srcRect/>
              <a:stretch/>
            </p:blipFill>
            <p:spPr bwMode="auto">
              <a:xfrm>
                <a:off x="963891" y="1253765"/>
                <a:ext cx="1513002" cy="1513002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255D73FE-4FF0-4DA8-8EBF-68C1925D898A}"/>
                  </a:ext>
                </a:extLst>
              </p:cNvPr>
              <p:cNvSpPr txBox="1"/>
              <p:nvPr/>
            </p:nvSpPr>
            <p:spPr>
              <a:xfrm>
                <a:off x="916934" y="2952094"/>
                <a:ext cx="1843370" cy="348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9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Philomachus</a:t>
                </a:r>
                <a:r>
                  <a:rPr lang="it-IT" sz="9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9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pugnax</a:t>
                </a:r>
                <a:endParaRPr lang="it-IT" sz="9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2" name="Gruppo 51">
              <a:extLst>
                <a:ext uri="{FF2B5EF4-FFF2-40B4-BE49-F238E27FC236}">
                  <a16:creationId xmlns:a16="http://schemas.microsoft.com/office/drawing/2014/main" id="{DBC33038-255E-4EAC-9B2B-8B46DBEA7754}"/>
                </a:ext>
              </a:extLst>
            </p:cNvPr>
            <p:cNvGrpSpPr/>
            <p:nvPr/>
          </p:nvGrpSpPr>
          <p:grpSpPr>
            <a:xfrm>
              <a:off x="5722851" y="4942794"/>
              <a:ext cx="1468883" cy="1808117"/>
              <a:chOff x="963891" y="1253765"/>
              <a:chExt cx="1617536" cy="2046719"/>
            </a:xfrm>
          </p:grpSpPr>
          <p:pic>
            <p:nvPicPr>
              <p:cNvPr id="53" name="Picture 2">
                <a:extLst>
                  <a:ext uri="{FF2B5EF4-FFF2-40B4-BE49-F238E27FC236}">
                    <a16:creationId xmlns:a16="http://schemas.microsoft.com/office/drawing/2014/main" id="{E92BA823-5219-4882-BEF6-0CC3FE6A33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="" xmlns:a1611="http://schemas.microsoft.com/office/drawing/2016/11/main" r:id="rId28"/>
                  </a:ext>
                </a:extLst>
              </a:blip>
              <a:srcRect/>
              <a:stretch/>
            </p:blipFill>
            <p:spPr bwMode="auto">
              <a:xfrm>
                <a:off x="963891" y="1253765"/>
                <a:ext cx="1513002" cy="1513002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5C0A0C25-12ED-47E9-AD2C-5DD5065B1FEA}"/>
                  </a:ext>
                </a:extLst>
              </p:cNvPr>
              <p:cNvSpPr txBox="1"/>
              <p:nvPr/>
            </p:nvSpPr>
            <p:spPr>
              <a:xfrm>
                <a:off x="1095810" y="2952094"/>
                <a:ext cx="1485617" cy="348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9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Sturnus</a:t>
                </a:r>
                <a:r>
                  <a:rPr lang="it-IT" sz="9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9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vulgaris</a:t>
                </a:r>
                <a:endParaRPr lang="it-IT" sz="9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5" name="Gruppo 54">
              <a:extLst>
                <a:ext uri="{FF2B5EF4-FFF2-40B4-BE49-F238E27FC236}">
                  <a16:creationId xmlns:a16="http://schemas.microsoft.com/office/drawing/2014/main" id="{06432FD7-F900-4D16-9BB9-453375C54569}"/>
                </a:ext>
              </a:extLst>
            </p:cNvPr>
            <p:cNvGrpSpPr/>
            <p:nvPr/>
          </p:nvGrpSpPr>
          <p:grpSpPr>
            <a:xfrm>
              <a:off x="7317477" y="4942794"/>
              <a:ext cx="1373956" cy="1808117"/>
              <a:chOff x="963891" y="1253765"/>
              <a:chExt cx="1513002" cy="2046719"/>
            </a:xfrm>
          </p:grpSpPr>
          <p:pic>
            <p:nvPicPr>
              <p:cNvPr id="56" name="Picture 2">
                <a:extLst>
                  <a:ext uri="{FF2B5EF4-FFF2-40B4-BE49-F238E27FC236}">
                    <a16:creationId xmlns:a16="http://schemas.microsoft.com/office/drawing/2014/main" id="{9D113BB5-87EE-473B-8093-C23C3AFD62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="" xmlns:a1611="http://schemas.microsoft.com/office/drawing/2016/11/main" r:id="rId30"/>
                  </a:ext>
                </a:extLst>
              </a:blip>
              <a:srcRect/>
              <a:stretch/>
            </p:blipFill>
            <p:spPr bwMode="auto">
              <a:xfrm>
                <a:off x="963891" y="1253765"/>
                <a:ext cx="1513002" cy="1513002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7" name="CasellaDiTesto 56">
                <a:extLst>
                  <a:ext uri="{FF2B5EF4-FFF2-40B4-BE49-F238E27FC236}">
                    <a16:creationId xmlns:a16="http://schemas.microsoft.com/office/drawing/2014/main" id="{C29E12B9-EE6A-482B-9F8F-01120B0EB86A}"/>
                  </a:ext>
                </a:extLst>
              </p:cNvPr>
              <p:cNvSpPr txBox="1"/>
              <p:nvPr/>
            </p:nvSpPr>
            <p:spPr>
              <a:xfrm>
                <a:off x="1227614" y="2952094"/>
                <a:ext cx="1222010" cy="348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9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Tetrax</a:t>
                </a:r>
                <a:r>
                  <a:rPr lang="it-IT" sz="9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9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tetrax</a:t>
                </a:r>
                <a:endParaRPr lang="it-IT" sz="9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1ACEDCE1-1D8A-B043-880F-579FD617A83E}"/>
              </a:ext>
            </a:extLst>
          </p:cNvPr>
          <p:cNvSpPr txBox="1"/>
          <p:nvPr/>
        </p:nvSpPr>
        <p:spPr>
          <a:xfrm>
            <a:off x="230590" y="137474"/>
            <a:ext cx="6419374" cy="38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1800" b="1" dirty="0" err="1" smtClean="0">
                <a:solidFill>
                  <a:srgbClr val="1B8A8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</a:t>
            </a:r>
            <a:r>
              <a:rPr lang="cs-CZ" sz="1800" b="1" dirty="0" err="1" smtClean="0">
                <a:solidFill>
                  <a:srgbClr val="1B8A8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fikace</a:t>
            </a:r>
            <a:r>
              <a:rPr lang="en-GB" sz="1800" b="1" dirty="0" smtClean="0">
                <a:solidFill>
                  <a:srgbClr val="1B8A8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dirty="0">
                <a:solidFill>
                  <a:srgbClr val="1B8A8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cs-CZ" sz="1800" b="1" dirty="0">
                <a:solidFill>
                  <a:srgbClr val="1B8A8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ohrožených nebo ubývajících druhů</a:t>
            </a:r>
            <a:endParaRPr lang="en-GB" sz="1800" dirty="0">
              <a:solidFill>
                <a:srgbClr val="1B8A89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57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881"/>
            <a:ext cx="1659937" cy="181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>
          <a:xfrm>
            <a:off x="5616404" y="2522631"/>
            <a:ext cx="3635004" cy="524634"/>
          </a:xfrm>
        </p:spPr>
        <p:txBody>
          <a:bodyPr>
            <a:normAutofit/>
          </a:bodyPr>
          <a:lstStyle/>
          <a:p>
            <a:pPr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sz="2000" b="1" dirty="0" smtClean="0"/>
              <a:t>Čejka chocholatá</a:t>
            </a:r>
            <a:endParaRPr lang="en-GB" altLang="cs-CZ" sz="2000" b="1" dirty="0" smtClean="0"/>
          </a:p>
        </p:txBody>
      </p:sp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DA2906D5-9A0C-4F71-917A-68AFF65A3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2421369"/>
              </p:ext>
            </p:extLst>
          </p:nvPr>
        </p:nvGraphicFramePr>
        <p:xfrm>
          <a:off x="1919154" y="2667881"/>
          <a:ext cx="3313415" cy="1736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9">
            <a:extLst>
              <a:ext uri="{FF2B5EF4-FFF2-40B4-BE49-F238E27FC236}">
                <a16:creationId xmlns:a16="http://schemas.microsoft.com/office/drawing/2014/main" id="{DB59E876-3202-45A9-AA10-D15DA210F364}"/>
              </a:ext>
            </a:extLst>
          </p:cNvPr>
          <p:cNvSpPr txBox="1"/>
          <p:nvPr/>
        </p:nvSpPr>
        <p:spPr>
          <a:xfrm>
            <a:off x="2730696" y="2667882"/>
            <a:ext cx="25633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JPSP, ČSO (100 % - rok 2000)</a:t>
            </a:r>
          </a:p>
        </p:txBody>
      </p:sp>
      <p:pic>
        <p:nvPicPr>
          <p:cNvPr id="14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100"/>
            <a:ext cx="1659937" cy="181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Graf 15">
            <a:extLst>
              <a:ext uri="{FF2B5EF4-FFF2-40B4-BE49-F238E27FC236}">
                <a16:creationId xmlns:a16="http://schemas.microsoft.com/office/drawing/2014/main" id="{DA2906D5-9A0C-4F71-917A-68AFF65A3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2827697"/>
              </p:ext>
            </p:extLst>
          </p:nvPr>
        </p:nvGraphicFramePr>
        <p:xfrm>
          <a:off x="1919154" y="412344"/>
          <a:ext cx="3354555" cy="1735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9">
            <a:extLst>
              <a:ext uri="{FF2B5EF4-FFF2-40B4-BE49-F238E27FC236}">
                <a16:creationId xmlns:a16="http://schemas.microsoft.com/office/drawing/2014/main" id="{DB59E876-3202-45A9-AA10-D15DA210F364}"/>
              </a:ext>
            </a:extLst>
          </p:cNvPr>
          <p:cNvSpPr txBox="1"/>
          <p:nvPr/>
        </p:nvSpPr>
        <p:spPr>
          <a:xfrm>
            <a:off x="2856478" y="412344"/>
            <a:ext cx="25633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JPSP, ČSO (100 % - rok 2000)</a:t>
            </a:r>
          </a:p>
        </p:txBody>
      </p:sp>
      <p:sp>
        <p:nvSpPr>
          <p:cNvPr id="18" name="Rectangle 1"/>
          <p:cNvSpPr txBox="1">
            <a:spLocks noChangeArrowheads="1"/>
          </p:cNvSpPr>
          <p:nvPr/>
        </p:nvSpPr>
        <p:spPr>
          <a:xfrm>
            <a:off x="5532926" y="187256"/>
            <a:ext cx="3008212" cy="450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sz="2000" b="1" dirty="0" smtClean="0"/>
              <a:t>Koroptev polní </a:t>
            </a:r>
            <a:endParaRPr lang="en-GB" altLang="cs-CZ" sz="2000" b="1" dirty="0" smtClean="0"/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5616404" y="637431"/>
            <a:ext cx="3489154" cy="15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ts val="8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eaLnBrk="0" hangingPunct="0">
              <a:spcBef>
                <a:spcPts val="7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eaLnBrk="0" hangingPunct="0">
              <a:spcBef>
                <a:spcPts val="6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eaLnBrk="0" hangingPunct="0">
              <a:spcBef>
                <a:spcPts val="5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eaLnBrk="0" hangingPunct="0">
              <a:spcBef>
                <a:spcPts val="5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11 000 - 22 000 párů</a:t>
            </a: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Možnosti podpory:</a:t>
            </a:r>
            <a:endParaRPr lang="cs-CZ" altLang="cs-CZ" sz="16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- </a:t>
            </a:r>
            <a:r>
              <a:rPr lang="cs-CZ" altLang="cs-CZ" sz="1600" dirty="0" err="1" smtClean="0">
                <a:solidFill>
                  <a:schemeClr val="tx1"/>
                </a:solidFill>
              </a:rPr>
              <a:t>biopásy</a:t>
            </a:r>
            <a:r>
              <a:rPr lang="cs-CZ" altLang="cs-CZ" sz="1600" dirty="0" smtClean="0">
                <a:solidFill>
                  <a:schemeClr val="tx1"/>
                </a:solidFill>
              </a:rPr>
              <a:t> krmné</a:t>
            </a:r>
            <a:endParaRPr lang="cs-CZ" altLang="cs-CZ" sz="16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- kombinované </a:t>
            </a:r>
            <a:r>
              <a:rPr lang="cs-CZ" altLang="cs-CZ" sz="1600" dirty="0" err="1" smtClean="0">
                <a:solidFill>
                  <a:schemeClr val="tx1"/>
                </a:solidFill>
              </a:rPr>
              <a:t>biopásy</a:t>
            </a:r>
            <a:endParaRPr lang="cs-CZ" altLang="cs-CZ" sz="1600" dirty="0" smtClean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- větší podíl neproduktivních ploch</a:t>
            </a: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- omezení pesticidů</a:t>
            </a:r>
            <a:endParaRPr lang="en-US" altLang="cs-CZ" sz="1600" dirty="0">
              <a:solidFill>
                <a:schemeClr val="tx1"/>
              </a:solidFill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5616404" y="3047265"/>
            <a:ext cx="3405676" cy="15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ts val="8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eaLnBrk="0" hangingPunct="0">
              <a:spcBef>
                <a:spcPts val="7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eaLnBrk="0" hangingPunct="0">
              <a:spcBef>
                <a:spcPts val="6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eaLnBrk="0" hangingPunct="0">
              <a:spcBef>
                <a:spcPts val="5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eaLnBrk="0" hangingPunct="0">
              <a:spcBef>
                <a:spcPts val="5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5 000 – 7 000 párů</a:t>
            </a: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Možnosti podpory:</a:t>
            </a:r>
            <a:endParaRPr lang="cs-CZ" altLang="cs-CZ" sz="16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- AEKO Ochrana čejky chocholaté</a:t>
            </a: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- přímá ochrana hnízd</a:t>
            </a:r>
            <a:endParaRPr lang="cs-CZ" altLang="cs-CZ" sz="16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- obnova mokřadů v zemědělské krajině</a:t>
            </a:r>
            <a:endParaRPr lang="en-US" altLang="cs-CZ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6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>
          <a:xfrm>
            <a:off x="1569701" y="83311"/>
            <a:ext cx="2683480" cy="385906"/>
          </a:xfrm>
        </p:spPr>
        <p:txBody>
          <a:bodyPr>
            <a:normAutofit fontScale="90000"/>
          </a:bodyPr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sz="2000" b="1" dirty="0" err="1" smtClean="0"/>
              <a:t>Břehouš</a:t>
            </a:r>
            <a:r>
              <a:rPr lang="cs-CZ" altLang="cs-CZ" sz="2000" b="1" dirty="0" smtClean="0"/>
              <a:t> černoocasý</a:t>
            </a:r>
            <a:endParaRPr lang="en-GB" altLang="cs-CZ" sz="2000" b="1" dirty="0" smtClean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10" y="497712"/>
            <a:ext cx="1571911" cy="167275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62480"/>
            <a:ext cx="1524895" cy="1551647"/>
          </a:xfrm>
          <a:prstGeom prst="rect">
            <a:avLst/>
          </a:prstGeom>
        </p:spPr>
      </p:pic>
      <p:sp>
        <p:nvSpPr>
          <p:cNvPr id="16" name="Rectangle 1"/>
          <p:cNvSpPr txBox="1">
            <a:spLocks noChangeArrowheads="1"/>
          </p:cNvSpPr>
          <p:nvPr/>
        </p:nvSpPr>
        <p:spPr>
          <a:xfrm>
            <a:off x="1524895" y="2523157"/>
            <a:ext cx="2444131" cy="439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sz="1800" b="1" dirty="0" smtClean="0"/>
              <a:t>Vodouš rudonohý</a:t>
            </a:r>
            <a:endParaRPr lang="en-GB" altLang="cs-CZ" sz="1800" b="1" dirty="0" smtClean="0"/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181" y="501799"/>
            <a:ext cx="1566502" cy="1668665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034" y="2976508"/>
            <a:ext cx="1601765" cy="1685154"/>
          </a:xfrm>
          <a:prstGeom prst="rect">
            <a:avLst/>
          </a:prstGeom>
        </p:spPr>
      </p:pic>
      <p:sp>
        <p:nvSpPr>
          <p:cNvPr id="19" name="Rectangle 1"/>
          <p:cNvSpPr txBox="1">
            <a:spLocks noChangeArrowheads="1"/>
          </p:cNvSpPr>
          <p:nvPr/>
        </p:nvSpPr>
        <p:spPr>
          <a:xfrm>
            <a:off x="5595350" y="91175"/>
            <a:ext cx="2945043" cy="369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sz="1800" b="1" dirty="0" smtClean="0"/>
              <a:t>Koliha velká</a:t>
            </a:r>
            <a:endParaRPr lang="en-GB" altLang="cs-CZ" sz="1800" b="1" dirty="0" smtClean="0"/>
          </a:p>
        </p:txBody>
      </p:sp>
      <p:sp>
        <p:nvSpPr>
          <p:cNvPr id="20" name="Rectangle 1"/>
          <p:cNvSpPr txBox="1">
            <a:spLocks noChangeArrowheads="1"/>
          </p:cNvSpPr>
          <p:nvPr/>
        </p:nvSpPr>
        <p:spPr>
          <a:xfrm>
            <a:off x="5677425" y="2519562"/>
            <a:ext cx="2945043" cy="3545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  <a:tab pos="7058025" algn="l"/>
              </a:tabLst>
            </a:pPr>
            <a:r>
              <a:rPr lang="cs-CZ" altLang="cs-CZ" sz="1800" b="1" dirty="0" smtClean="0"/>
              <a:t>Jespák bojovný</a:t>
            </a:r>
            <a:endParaRPr lang="en-GB" altLang="cs-CZ" sz="1800" b="1" dirty="0" smtClean="0"/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1785805" y="613918"/>
            <a:ext cx="2649828" cy="15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ts val="8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eaLnBrk="0" hangingPunct="0">
              <a:spcBef>
                <a:spcPts val="7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eaLnBrk="0" hangingPunct="0">
              <a:spcBef>
                <a:spcPts val="6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eaLnBrk="0" hangingPunct="0">
              <a:spcBef>
                <a:spcPts val="5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eaLnBrk="0" hangingPunct="0">
              <a:spcBef>
                <a:spcPts val="5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5 – 10 párů</a:t>
            </a: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vyhledává </a:t>
            </a:r>
            <a:r>
              <a:rPr lang="cs-CZ" altLang="cs-CZ" sz="1600" dirty="0">
                <a:solidFill>
                  <a:schemeClr val="tx1"/>
                </a:solidFill>
              </a:rPr>
              <a:t>otevřené mokřadní stanoviště v zemědělské krajině a u vodních </a:t>
            </a:r>
            <a:r>
              <a:rPr lang="cs-CZ" altLang="cs-CZ" sz="1600" dirty="0" smtClean="0">
                <a:solidFill>
                  <a:schemeClr val="tx1"/>
                </a:solidFill>
              </a:rPr>
              <a:t>ploch</a:t>
            </a:r>
            <a:endParaRPr lang="cs-CZ" altLang="cs-CZ" sz="16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endParaRPr lang="en-US" altLang="cs-CZ" sz="1600" dirty="0">
              <a:solidFill>
                <a:schemeClr val="tx1"/>
              </a:solidFill>
            </a:endParaRP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1664604" y="2976508"/>
            <a:ext cx="2750164" cy="15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ts val="8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eaLnBrk="0" hangingPunct="0">
              <a:spcBef>
                <a:spcPts val="7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eaLnBrk="0" hangingPunct="0">
              <a:spcBef>
                <a:spcPts val="6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eaLnBrk="0" hangingPunct="0">
              <a:spcBef>
                <a:spcPts val="5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eaLnBrk="0" hangingPunct="0">
              <a:spcBef>
                <a:spcPts val="5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25 – 40 párů</a:t>
            </a: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>
                <a:solidFill>
                  <a:schemeClr val="tx1"/>
                </a:solidFill>
              </a:rPr>
              <a:t>v</a:t>
            </a:r>
            <a:r>
              <a:rPr lang="cs-CZ" altLang="cs-CZ" sz="1600" dirty="0" smtClean="0">
                <a:solidFill>
                  <a:schemeClr val="tx1"/>
                </a:solidFill>
              </a:rPr>
              <a:t>yhledává otevřené mokřadní stanoviště v zemědělské krajině a u vodních ploch</a:t>
            </a: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6400787" y="497712"/>
            <a:ext cx="2535871" cy="15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ts val="8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eaLnBrk="0" hangingPunct="0">
              <a:spcBef>
                <a:spcPts val="7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eaLnBrk="0" hangingPunct="0">
              <a:spcBef>
                <a:spcPts val="6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eaLnBrk="0" hangingPunct="0">
              <a:spcBef>
                <a:spcPts val="5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eaLnBrk="0" hangingPunct="0">
              <a:spcBef>
                <a:spcPts val="5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0 – 1 pár</a:t>
            </a: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poslední hnízdiště letiště Ruzyně</a:t>
            </a: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při tahu výskyt zejména u vodních ploch a podmáčených místech</a:t>
            </a: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6257643" y="2953111"/>
            <a:ext cx="2812648" cy="15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ts val="8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eaLnBrk="0" hangingPunct="0">
              <a:spcBef>
                <a:spcPts val="7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eaLnBrk="0" hangingPunct="0">
              <a:spcBef>
                <a:spcPts val="6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eaLnBrk="0" hangingPunct="0">
              <a:spcBef>
                <a:spcPts val="5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eaLnBrk="0" hangingPunct="0">
              <a:spcBef>
                <a:spcPts val="500"/>
              </a:spcBef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 smtClean="0">
                <a:solidFill>
                  <a:schemeClr val="tx1"/>
                </a:solidFill>
              </a:rPr>
              <a:t>pouze protahuje </a:t>
            </a:r>
          </a:p>
          <a:p>
            <a:pPr marL="0" indent="0" eaLnBrk="1" hangingPunct="1">
              <a:lnSpc>
                <a:spcPct val="90000"/>
              </a:lnSpc>
              <a:spcBef>
                <a:spcPts val="450"/>
              </a:spcBef>
              <a:buSzPct val="100000"/>
              <a:defRPr/>
            </a:pPr>
            <a:r>
              <a:rPr lang="cs-CZ" altLang="cs-CZ" sz="1600" dirty="0">
                <a:solidFill>
                  <a:schemeClr val="tx1"/>
                </a:solidFill>
              </a:rPr>
              <a:t>v</a:t>
            </a:r>
            <a:r>
              <a:rPr lang="cs-CZ" altLang="cs-CZ" sz="1600" dirty="0" smtClean="0">
                <a:solidFill>
                  <a:schemeClr val="tx1"/>
                </a:solidFill>
              </a:rPr>
              <a:t>yužívá ke sběru potravy přednostně mokřady na polích a loukách,</a:t>
            </a:r>
            <a:r>
              <a:rPr lang="cs-CZ" altLang="cs-CZ" sz="1600" dirty="0">
                <a:solidFill>
                  <a:schemeClr val="tx1"/>
                </a:solidFill>
              </a:rPr>
              <a:t> </a:t>
            </a:r>
            <a:r>
              <a:rPr lang="cs-CZ" altLang="cs-CZ" sz="1600" dirty="0" smtClean="0">
                <a:solidFill>
                  <a:schemeClr val="tx1"/>
                </a:solidFill>
              </a:rPr>
              <a:t>rybníky a jiné vodní plochy</a:t>
            </a:r>
          </a:p>
        </p:txBody>
      </p:sp>
    </p:spTree>
    <p:extLst>
      <p:ext uri="{BB962C8B-B14F-4D97-AF65-F5344CB8AC3E}">
        <p14:creationId xmlns:p14="http://schemas.microsoft.com/office/powerpoint/2010/main" val="172141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elfolie - englisch">
  <a:themeElements>
    <a:clrScheme name="Umweltbundesamt">
      <a:dk1>
        <a:sysClr val="windowText" lastClr="000000"/>
      </a:dk1>
      <a:lt1>
        <a:sysClr val="window" lastClr="FFFFFF"/>
      </a:lt1>
      <a:dk2>
        <a:srgbClr val="008080"/>
      </a:dk2>
      <a:lt2>
        <a:srgbClr val="BFDFDF"/>
      </a:lt2>
      <a:accent1>
        <a:srgbClr val="7FBFBF"/>
      </a:accent1>
      <a:accent2>
        <a:srgbClr val="40A0A0"/>
      </a:accent2>
      <a:accent3>
        <a:srgbClr val="B2011D"/>
      </a:accent3>
      <a:accent4>
        <a:srgbClr val="722635"/>
      </a:accent4>
      <a:accent5>
        <a:srgbClr val="00A3DA"/>
      </a:accent5>
      <a:accent6>
        <a:srgbClr val="025277"/>
      </a:accent6>
      <a:hlink>
        <a:srgbClr val="008080"/>
      </a:hlink>
      <a:folHlink>
        <a:srgbClr val="00808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BC_Tools_Inception_Meeting NEW (1)" id="{F022F1F7-0EB5-0145-9C80-638D302AD130}" vid="{FF528BF7-7B0D-F641-B638-8362D9AB5B52}"/>
    </a:ext>
  </a:extLst>
</a:theme>
</file>

<file path=ppt/theme/theme2.xml><?xml version="1.0" encoding="utf-8"?>
<a:theme xmlns:a="http://schemas.openxmlformats.org/drawingml/2006/main" name="Inhaltsfolien - englisch">
  <a:themeElements>
    <a:clrScheme name="Umweltbundesamt">
      <a:dk1>
        <a:sysClr val="windowText" lastClr="000000"/>
      </a:dk1>
      <a:lt1>
        <a:sysClr val="window" lastClr="FFFFFF"/>
      </a:lt1>
      <a:dk2>
        <a:srgbClr val="008080"/>
      </a:dk2>
      <a:lt2>
        <a:srgbClr val="BFDFDF"/>
      </a:lt2>
      <a:accent1>
        <a:srgbClr val="7FBFBF"/>
      </a:accent1>
      <a:accent2>
        <a:srgbClr val="40A0A0"/>
      </a:accent2>
      <a:accent3>
        <a:srgbClr val="B2011D"/>
      </a:accent3>
      <a:accent4>
        <a:srgbClr val="722635"/>
      </a:accent4>
      <a:accent5>
        <a:srgbClr val="00A3DA"/>
      </a:accent5>
      <a:accent6>
        <a:srgbClr val="025277"/>
      </a:accent6>
      <a:hlink>
        <a:srgbClr val="008080"/>
      </a:hlink>
      <a:folHlink>
        <a:srgbClr val="00808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BC_Tools_Inception_Meeting NEW (1)" id="{F022F1F7-0EB5-0145-9C80-638D302AD130}" vid="{2A8D72F8-A891-5F47-99AE-A46CD3E8D6F2}"/>
    </a:ext>
  </a:extLst>
</a:theme>
</file>

<file path=ppt/theme/theme3.xml><?xml version="1.0" encoding="utf-8"?>
<a:theme xmlns:a="http://schemas.openxmlformats.org/drawingml/2006/main" name="1_Titelfolie - englisch">
  <a:themeElements>
    <a:clrScheme name="Umweltbundesamt">
      <a:dk1>
        <a:sysClr val="windowText" lastClr="000000"/>
      </a:dk1>
      <a:lt1>
        <a:sysClr val="window" lastClr="FFFFFF"/>
      </a:lt1>
      <a:dk2>
        <a:srgbClr val="008080"/>
      </a:dk2>
      <a:lt2>
        <a:srgbClr val="BFDFDF"/>
      </a:lt2>
      <a:accent1>
        <a:srgbClr val="7FBFBF"/>
      </a:accent1>
      <a:accent2>
        <a:srgbClr val="40A0A0"/>
      </a:accent2>
      <a:accent3>
        <a:srgbClr val="B2011D"/>
      </a:accent3>
      <a:accent4>
        <a:srgbClr val="722635"/>
      </a:accent4>
      <a:accent5>
        <a:srgbClr val="00A3DA"/>
      </a:accent5>
      <a:accent6>
        <a:srgbClr val="025277"/>
      </a:accent6>
      <a:hlink>
        <a:srgbClr val="008080"/>
      </a:hlink>
      <a:folHlink>
        <a:srgbClr val="00808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BC_Tools_Inception_Meeting NEW (1)" id="{F022F1F7-0EB5-0145-9C80-638D302AD130}" vid="{F2968AC5-F0F0-BF48-BACC-D359DA5748F2}"/>
    </a:ext>
  </a:extLst>
</a:theme>
</file>

<file path=ppt/theme/theme4.xml><?xml version="1.0" encoding="utf-8"?>
<a:theme xmlns:a="http://schemas.openxmlformats.org/drawingml/2006/main" name="1_Inhaltsfolien - englisch">
  <a:themeElements>
    <a:clrScheme name="Umweltbundesamt">
      <a:dk1>
        <a:sysClr val="windowText" lastClr="000000"/>
      </a:dk1>
      <a:lt1>
        <a:sysClr val="window" lastClr="FFFFFF"/>
      </a:lt1>
      <a:dk2>
        <a:srgbClr val="008080"/>
      </a:dk2>
      <a:lt2>
        <a:srgbClr val="BFDFDF"/>
      </a:lt2>
      <a:accent1>
        <a:srgbClr val="7FBFBF"/>
      </a:accent1>
      <a:accent2>
        <a:srgbClr val="40A0A0"/>
      </a:accent2>
      <a:accent3>
        <a:srgbClr val="B2011D"/>
      </a:accent3>
      <a:accent4>
        <a:srgbClr val="722635"/>
      </a:accent4>
      <a:accent5>
        <a:srgbClr val="00A3DA"/>
      </a:accent5>
      <a:accent6>
        <a:srgbClr val="025277"/>
      </a:accent6>
      <a:hlink>
        <a:srgbClr val="008080"/>
      </a:hlink>
      <a:folHlink>
        <a:srgbClr val="00808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BC_Tools_Inception_Meeting NEW (1)" id="{F022F1F7-0EB5-0145-9C80-638D302AD130}" vid="{2EE44495-99A0-E746-9A21-1842775F1D05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BC_Tools_Inception_Meeting NEW (1)" id="{F022F1F7-0EB5-0145-9C80-638D302AD130}" vid="{ACB9CD5D-7D57-3943-93C2-455A21DB09C8}"/>
    </a:ext>
  </a:extLst>
</a:theme>
</file>

<file path=ppt/theme/theme6.xml><?xml version="1.0" encoding="utf-8"?>
<a:theme xmlns:a="http://schemas.openxmlformats.org/drawingml/2006/main" name="2_Titelfolie - englisch">
  <a:themeElements>
    <a:clrScheme name="Umweltbundesamt">
      <a:dk1>
        <a:sysClr val="windowText" lastClr="000000"/>
      </a:dk1>
      <a:lt1>
        <a:sysClr val="window" lastClr="FFFFFF"/>
      </a:lt1>
      <a:dk2>
        <a:srgbClr val="008080"/>
      </a:dk2>
      <a:lt2>
        <a:srgbClr val="BFDFDF"/>
      </a:lt2>
      <a:accent1>
        <a:srgbClr val="7FBFBF"/>
      </a:accent1>
      <a:accent2>
        <a:srgbClr val="40A0A0"/>
      </a:accent2>
      <a:accent3>
        <a:srgbClr val="B2011D"/>
      </a:accent3>
      <a:accent4>
        <a:srgbClr val="722635"/>
      </a:accent4>
      <a:accent5>
        <a:srgbClr val="00A3DA"/>
      </a:accent5>
      <a:accent6>
        <a:srgbClr val="025277"/>
      </a:accent6>
      <a:hlink>
        <a:srgbClr val="008080"/>
      </a:hlink>
      <a:folHlink>
        <a:srgbClr val="008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BC_Tools_Inception_Meeting NEW (1)" id="{F022F1F7-0EB5-0145-9C80-638D302AD130}" vid="{43B4BE18-D658-804D-B705-DEC32BA56AAE}"/>
    </a:ext>
  </a:extLst>
</a:theme>
</file>

<file path=ppt/theme/theme7.xml><?xml version="1.0" encoding="utf-8"?>
<a:theme xmlns:a="http://schemas.openxmlformats.org/drawingml/2006/main" name="2_Inhaltsfolien - englisch">
  <a:themeElements>
    <a:clrScheme name="Umweltbundesamt">
      <a:dk1>
        <a:sysClr val="windowText" lastClr="000000"/>
      </a:dk1>
      <a:lt1>
        <a:sysClr val="window" lastClr="FFFFFF"/>
      </a:lt1>
      <a:dk2>
        <a:srgbClr val="008080"/>
      </a:dk2>
      <a:lt2>
        <a:srgbClr val="BFDFDF"/>
      </a:lt2>
      <a:accent1>
        <a:srgbClr val="7FBFBF"/>
      </a:accent1>
      <a:accent2>
        <a:srgbClr val="40A0A0"/>
      </a:accent2>
      <a:accent3>
        <a:srgbClr val="B2011D"/>
      </a:accent3>
      <a:accent4>
        <a:srgbClr val="722635"/>
      </a:accent4>
      <a:accent5>
        <a:srgbClr val="00A3DA"/>
      </a:accent5>
      <a:accent6>
        <a:srgbClr val="025277"/>
      </a:accent6>
      <a:hlink>
        <a:srgbClr val="008080"/>
      </a:hlink>
      <a:folHlink>
        <a:srgbClr val="00808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BC_Tools_Inception_Meeting NEW (1)" id="{F022F1F7-0EB5-0145-9C80-638D302AD130}" vid="{9076B84D-6167-3841-AAA6-177383E5753B}"/>
    </a:ext>
  </a:extLst>
</a:theme>
</file>

<file path=ppt/theme/theme8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psTasks xmlns="0ca66001-fc9a-4c3c-9061-a293c2d89ea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8A14644E82B84E961AE4815488DB75" ma:contentTypeVersion="3" ma:contentTypeDescription="Create a new document." ma:contentTypeScope="" ma:versionID="9bc3880500417d57ccd0e7aa1058aceb">
  <xsd:schema xmlns:xsd="http://www.w3.org/2001/XMLSchema" xmlns:xs="http://www.w3.org/2001/XMLSchema" xmlns:p="http://schemas.microsoft.com/office/2006/metadata/properties" xmlns:ns2="d7d67651-dabb-4942-a920-bbd8d1865ca3" xmlns:ns3="0ca66001-fc9a-4c3c-9061-a293c2d89eaa" targetNamespace="http://schemas.microsoft.com/office/2006/metadata/properties" ma:root="true" ma:fieldsID="032e0a23ccac36cf41c55f38d408623f" ns2:_="" ns3:_="">
    <xsd:import namespace="d7d67651-dabb-4942-a920-bbd8d1865ca3"/>
    <xsd:import namespace="0ca66001-fc9a-4c3c-9061-a293c2d89ea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hpsTask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d67651-dabb-4942-a920-bbd8d1865ca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a66001-fc9a-4c3c-9061-a293c2d89eaa" elementFormDefault="qualified">
    <xsd:import namespace="http://schemas.microsoft.com/office/2006/documentManagement/types"/>
    <xsd:import namespace="http://schemas.microsoft.com/office/infopath/2007/PartnerControls"/>
    <xsd:element name="hpsTasks" ma:index="9" nillable="true" ma:displayName="Arbeitspakete" ma:list="{94818b2c-c1d6-420e-9716-17fc3a74c162}" ma:internalName="hpsTasks" ma:showField="Titl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9613CB-37AD-459A-80BA-D0F9174D45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2A569F-634A-4DB4-8FF2-8AD94E714506}">
  <ds:schemaRefs>
    <ds:schemaRef ds:uri="http://purl.org/dc/elements/1.1/"/>
    <ds:schemaRef ds:uri="http://purl.org/dc/dcmitype/"/>
    <ds:schemaRef ds:uri="0ca66001-fc9a-4c3c-9061-a293c2d89eaa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d7d67651-dabb-4942-a920-bbd8d1865ca3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382CCDE-BC74-494F-9185-D5D28D222F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d67651-dabb-4942-a920-bbd8d1865ca3"/>
    <ds:schemaRef ds:uri="0ca66001-fc9a-4c3c-9061-a293c2d89e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Farmland Birds Presentation template</Template>
  <TotalTime>5780</TotalTime>
  <Words>3045</Words>
  <Application>Microsoft Office PowerPoint</Application>
  <PresentationFormat>Předvádění na obrazovce (16:9)</PresentationFormat>
  <Paragraphs>476</Paragraphs>
  <Slides>43</Slides>
  <Notes>28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7</vt:i4>
      </vt:variant>
      <vt:variant>
        <vt:lpstr>Nadpisy snímků</vt:lpstr>
      </vt:variant>
      <vt:variant>
        <vt:i4>43</vt:i4>
      </vt:variant>
    </vt:vector>
  </HeadingPairs>
  <TitlesOfParts>
    <vt:vector size="59" baseType="lpstr">
      <vt:lpstr>SimSun</vt:lpstr>
      <vt:lpstr>Arial</vt:lpstr>
      <vt:lpstr>Calibri</vt:lpstr>
      <vt:lpstr>Calibri Light</vt:lpstr>
      <vt:lpstr>Proxima Nova</vt:lpstr>
      <vt:lpstr>Roboto</vt:lpstr>
      <vt:lpstr>Times New Roman</vt:lpstr>
      <vt:lpstr>Ubuntu</vt:lpstr>
      <vt:lpstr>Wingdings</vt:lpstr>
      <vt:lpstr>Titelfolie - englisch</vt:lpstr>
      <vt:lpstr>Inhaltsfolien - englisch</vt:lpstr>
      <vt:lpstr>1_Titelfolie - englisch</vt:lpstr>
      <vt:lpstr>1_Inhaltsfolien - englisch</vt:lpstr>
      <vt:lpstr>Custom Design</vt:lpstr>
      <vt:lpstr>2_Titelfolie - englisch</vt:lpstr>
      <vt:lpstr>2_Inhaltsfolien - englisch</vt:lpstr>
      <vt:lpstr>Birds @ Farmland</vt:lpstr>
      <vt:lpstr>Cíl</vt:lpstr>
      <vt:lpstr>Jednotný program sčítání ptáků - výsledky</vt:lpstr>
      <vt:lpstr>Důvody úbytku druhů ptáků zemědělské krajiny </vt:lpstr>
      <vt:lpstr>Birds @ Farmland</vt:lpstr>
      <vt:lpstr>Hlavní Zemědělské systémy v ČR</vt:lpstr>
      <vt:lpstr>Prezentace aplikace PowerPoint</vt:lpstr>
      <vt:lpstr>Čejka chocholatá</vt:lpstr>
      <vt:lpstr>Břehouš černoocasý</vt:lpstr>
      <vt:lpstr>Prezentace aplikace PowerPoint</vt:lpstr>
      <vt:lpstr>Prezentace aplikace PowerPoint</vt:lpstr>
      <vt:lpstr>Prezentace aplikace PowerPoint</vt:lpstr>
      <vt:lpstr>Skřivan polní</vt:lpstr>
      <vt:lpstr>Další ubývající ptačí druhy </vt:lpstr>
      <vt:lpstr>Stavající cílená ochrana ptáků zemědělské krajiny v SZP</vt:lpstr>
      <vt:lpstr>Prezentace aplikace PowerPoint</vt:lpstr>
      <vt:lpstr>Prezentace aplikace PowerPoint</vt:lpstr>
      <vt:lpstr>Nektarodárné biopásy a opylovači</vt:lpstr>
      <vt:lpstr>Prezentace aplikace PowerPoint</vt:lpstr>
      <vt:lpstr>Prezentace aplikace PowerPoint</vt:lpstr>
      <vt:lpstr>Přínosy AEKO Ochrana čejky chocholaté </vt:lpstr>
      <vt:lpstr>AEKO Ochrana chřástala polního</vt:lpstr>
      <vt:lpstr>Fungují současná opatření? </vt:lpstr>
      <vt:lpstr>Výhledy v připravovaném Strategickém plánu</vt:lpstr>
      <vt:lpstr>Základní titul celofaremní ekoschéma</vt:lpstr>
      <vt:lpstr>NADSTAVBOVÝ REŽIM – PÁSY PODÉL VODY</vt:lpstr>
      <vt:lpstr>NADSTAVBOVÝ REŽIM – PÁSY PODÉL VODY</vt:lpstr>
      <vt:lpstr>NADSTAVBOVÝ REŽIM – PÁSY PODÉL VODY</vt:lpstr>
      <vt:lpstr>MAXIMÁLNÍ SOUVISLÁ VÝMĚRA JEDNÉ PLODINY 10 HA NA MEO A NEO</vt:lpstr>
      <vt:lpstr>MAXIMÁLNÍ SOUVISLÁ VÝMĚRA JEDNÉ PLODINY 10 HA NA MEO A NEO</vt:lpstr>
      <vt:lpstr>MAXIMÁLNÍ SOUVISLÁ VÝMĚRA JEDNÉ PLODINY 10 HA NA MEO A NEO</vt:lpstr>
      <vt:lpstr>NAVÝŠENÍ % NEPRODUKČNÍCH PLOCH</vt:lpstr>
      <vt:lpstr>NAVÝŠENÍ % NEPRODUKČNÍCH PLOCH</vt:lpstr>
      <vt:lpstr>NAVÝŠENÍ % NEPRODUKČNÍCH PLOCH</vt:lpstr>
      <vt:lpstr>NAVÝŠENÍ % NEPRODUKČNÍCH PLOCH</vt:lpstr>
      <vt:lpstr>Doplňující otázky k celofaremnímu ekoschématu</vt:lpstr>
      <vt:lpstr>Opatření pro skřivana polního</vt:lpstr>
      <vt:lpstr>Opatření pro skřivana polního</vt:lpstr>
      <vt:lpstr>Opatření pro hrdličku divokou</vt:lpstr>
      <vt:lpstr>Průniky</vt:lpstr>
      <vt:lpstr>Průniky</vt:lpstr>
      <vt:lpstr>Průniky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Birds @ Farmland</dc:title>
  <dc:creator>Monika B. Kumanska</dc:creator>
  <cp:lastModifiedBy>zamecnik</cp:lastModifiedBy>
  <cp:revision>380</cp:revision>
  <cp:lastPrinted>2020-12-04T13:12:28Z</cp:lastPrinted>
  <dcterms:created xsi:type="dcterms:W3CDTF">2021-02-16T15:28:15Z</dcterms:created>
  <dcterms:modified xsi:type="dcterms:W3CDTF">2022-02-17T15:24:17Z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0x0101006D8A14644E82B84E961AE4815488DB75</vt:lpwstr>
  </property>
</Properties>
</file>